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3"/>
  </p:notesMasterIdLst>
  <p:sldIdLst>
    <p:sldId id="256" r:id="rId3"/>
    <p:sldId id="264" r:id="rId4"/>
    <p:sldId id="265" r:id="rId5"/>
    <p:sldId id="266" r:id="rId6"/>
    <p:sldId id="263" r:id="rId7"/>
    <p:sldId id="258" r:id="rId8"/>
    <p:sldId id="259" r:id="rId9"/>
    <p:sldId id="260" r:id="rId10"/>
    <p:sldId id="261" r:id="rId11"/>
    <p:sldId id="262"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6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joy, optimism, sadness, and anger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725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659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Introduction/Motivation for project </a:t>
            </a:r>
          </a:p>
          <a:p>
            <a:pPr>
              <a:buFontTx/>
              <a:buChar char="-"/>
            </a:pPr>
            <a:r>
              <a:rPr lang="en-US" dirty="0"/>
              <a:t>Based on literature and what we know</a:t>
            </a:r>
          </a:p>
          <a:p>
            <a:pPr>
              <a:buFontTx/>
              <a:buChar char="-"/>
            </a:pPr>
            <a:r>
              <a:rPr lang="en-US" dirty="0"/>
              <a:t>Literature review and why it is significant </a:t>
            </a:r>
          </a:p>
          <a:p>
            <a:pPr>
              <a:buFontTx/>
              <a:buChar char="-"/>
            </a:pPr>
            <a:r>
              <a:rPr lang="en-US" dirty="0"/>
              <a:t>Why fake news is impactful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343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Narrow down more</a:t>
            </a:r>
            <a:endParaRPr dirty="0"/>
          </a:p>
        </p:txBody>
      </p:sp>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01a4f0d8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Put Milestones with dates</a:t>
            </a:r>
          </a:p>
          <a:p>
            <a:pPr marL="0" lvl="0" indent="0" algn="l" rtl="0">
              <a:spcBef>
                <a:spcPts val="0"/>
              </a:spcBef>
              <a:spcAft>
                <a:spcPts val="0"/>
              </a:spcAft>
              <a:buNone/>
            </a:pPr>
            <a:r>
              <a:rPr lang="en-US" dirty="0"/>
              <a:t>- Use participation letter to develop this slide</a:t>
            </a:r>
            <a:endParaRPr dirty="0"/>
          </a:p>
        </p:txBody>
      </p:sp>
      <p:sp>
        <p:nvSpPr>
          <p:cNvPr id="107" name="Google Shape;107;g501a4f0d8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590800" y="-533399"/>
            <a:ext cx="39624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93CDDD"/>
              </a:buClr>
              <a:buSzPts val="1800"/>
              <a:buChar char="•"/>
              <a:defRPr/>
            </a:lvl1pPr>
            <a:lvl2pPr marL="914400" lvl="1" indent="-342900" algn="l">
              <a:lnSpc>
                <a:spcPct val="100000"/>
              </a:lnSpc>
              <a:spcBef>
                <a:spcPts val="360"/>
              </a:spcBef>
              <a:spcAft>
                <a:spcPts val="0"/>
              </a:spcAft>
              <a:buClr>
                <a:srgbClr val="93CDDD"/>
              </a:buClr>
              <a:buSzPts val="1800"/>
              <a:buChar char="–"/>
              <a:defRPr/>
            </a:lvl2pPr>
            <a:lvl3pPr marL="1371600" lvl="2" indent="-342900" algn="l">
              <a:lnSpc>
                <a:spcPct val="100000"/>
              </a:lnSpc>
              <a:spcBef>
                <a:spcPts val="360"/>
              </a:spcBef>
              <a:spcAft>
                <a:spcPts val="0"/>
              </a:spcAft>
              <a:buClr>
                <a:srgbClr val="93CDDD"/>
              </a:buClr>
              <a:buSzPts val="1800"/>
              <a:buChar char="•"/>
              <a:defRPr/>
            </a:lvl3pPr>
            <a:lvl4pPr marL="1828800" lvl="3" indent="-342900" algn="l">
              <a:lnSpc>
                <a:spcPct val="100000"/>
              </a:lnSpc>
              <a:spcBef>
                <a:spcPts val="360"/>
              </a:spcBef>
              <a:spcAft>
                <a:spcPts val="0"/>
              </a:spcAft>
              <a:buClr>
                <a:srgbClr val="93CDDD"/>
              </a:buClr>
              <a:buSzPts val="1800"/>
              <a:buChar char="–"/>
              <a:defRPr/>
            </a:lvl4pPr>
            <a:lvl5pPr marL="2286000" lvl="4" indent="-342900" algn="l">
              <a:lnSpc>
                <a:spcPct val="100000"/>
              </a:lnSpc>
              <a:spcBef>
                <a:spcPts val="360"/>
              </a:spcBef>
              <a:spcAft>
                <a:spcPts val="0"/>
              </a:spcAft>
              <a:buClr>
                <a:srgbClr val="93CDDD"/>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93CDDD"/>
              </a:buClr>
              <a:buSzPts val="1800"/>
              <a:buChar char="•"/>
              <a:defRPr/>
            </a:lvl1pPr>
            <a:lvl2pPr marL="914400" lvl="1" indent="-342900" algn="l">
              <a:lnSpc>
                <a:spcPct val="100000"/>
              </a:lnSpc>
              <a:spcBef>
                <a:spcPts val="360"/>
              </a:spcBef>
              <a:spcAft>
                <a:spcPts val="0"/>
              </a:spcAft>
              <a:buClr>
                <a:srgbClr val="93CDDD"/>
              </a:buClr>
              <a:buSzPts val="1800"/>
              <a:buChar char="–"/>
              <a:defRPr/>
            </a:lvl2pPr>
            <a:lvl3pPr marL="1371600" lvl="2" indent="-342900" algn="l">
              <a:lnSpc>
                <a:spcPct val="100000"/>
              </a:lnSpc>
              <a:spcBef>
                <a:spcPts val="360"/>
              </a:spcBef>
              <a:spcAft>
                <a:spcPts val="0"/>
              </a:spcAft>
              <a:buClr>
                <a:srgbClr val="93CDDD"/>
              </a:buClr>
              <a:buSzPts val="1800"/>
              <a:buChar char="•"/>
              <a:defRPr/>
            </a:lvl3pPr>
            <a:lvl4pPr marL="1828800" lvl="3" indent="-342900" algn="l">
              <a:lnSpc>
                <a:spcPct val="100000"/>
              </a:lnSpc>
              <a:spcBef>
                <a:spcPts val="360"/>
              </a:spcBef>
              <a:spcAft>
                <a:spcPts val="0"/>
              </a:spcAft>
              <a:buClr>
                <a:srgbClr val="93CDDD"/>
              </a:buClr>
              <a:buSzPts val="1800"/>
              <a:buChar char="–"/>
              <a:defRPr/>
            </a:lvl4pPr>
            <a:lvl5pPr marL="2286000" lvl="4" indent="-342900" algn="l">
              <a:lnSpc>
                <a:spcPct val="100000"/>
              </a:lnSpc>
              <a:spcBef>
                <a:spcPts val="360"/>
              </a:spcBef>
              <a:spcAft>
                <a:spcPts val="0"/>
              </a:spcAft>
              <a:buClr>
                <a:srgbClr val="93CDDD"/>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700"/>
            <a:ext cx="8229450" cy="397755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1870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700"/>
            <a:ext cx="8229450" cy="3977475"/>
          </a:xfrm>
          <a:prstGeom prst="rect">
            <a:avLst/>
          </a:prstGeom>
        </p:spPr>
        <p:txBody>
          <a:bodyPr lIns="0" tIns="0" rIns="0" bIns="0"/>
          <a:lstStyle/>
          <a:p>
            <a:endParaRPr/>
          </a:p>
        </p:txBody>
      </p:sp>
    </p:spTree>
    <p:extLst>
      <p:ext uri="{BB962C8B-B14F-4D97-AF65-F5344CB8AC3E}">
        <p14:creationId xmlns:p14="http://schemas.microsoft.com/office/powerpoint/2010/main" val="272853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700"/>
            <a:ext cx="4015950" cy="3977475"/>
          </a:xfrm>
          <a:prstGeom prst="rect">
            <a:avLst/>
          </a:prstGeom>
        </p:spPr>
        <p:txBody>
          <a:bodyPr lIns="0" tIns="0" rIns="0" bIns="0"/>
          <a:lstStyle/>
          <a:p>
            <a:endParaRPr/>
          </a:p>
        </p:txBody>
      </p:sp>
      <p:sp>
        <p:nvSpPr>
          <p:cNvPr id="8" name="PlaceHolder 3"/>
          <p:cNvSpPr>
            <a:spLocks noGrp="1"/>
          </p:cNvSpPr>
          <p:nvPr>
            <p:ph type="body"/>
          </p:nvPr>
        </p:nvSpPr>
        <p:spPr>
          <a:xfrm>
            <a:off x="4674000" y="1604700"/>
            <a:ext cx="4015950" cy="3977475"/>
          </a:xfrm>
          <a:prstGeom prst="rect">
            <a:avLst/>
          </a:prstGeom>
        </p:spPr>
        <p:txBody>
          <a:bodyPr lIns="0" tIns="0" rIns="0" bIns="0"/>
          <a:lstStyle/>
          <a:p>
            <a:endParaRPr/>
          </a:p>
        </p:txBody>
      </p:sp>
    </p:spTree>
    <p:extLst>
      <p:ext uri="{BB962C8B-B14F-4D97-AF65-F5344CB8AC3E}">
        <p14:creationId xmlns:p14="http://schemas.microsoft.com/office/powerpoint/2010/main" val="148264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10851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50"/>
            <a:ext cx="7772175" cy="681405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47951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700"/>
            <a:ext cx="4015950" cy="1897200"/>
          </a:xfrm>
          <a:prstGeom prst="rect">
            <a:avLst/>
          </a:prstGeom>
        </p:spPr>
        <p:txBody>
          <a:bodyPr lIns="0" tIns="0" rIns="0" bIns="0"/>
          <a:lstStyle/>
          <a:p>
            <a:endParaRPr/>
          </a:p>
        </p:txBody>
      </p:sp>
      <p:sp>
        <p:nvSpPr>
          <p:cNvPr id="13" name="PlaceHolder 3"/>
          <p:cNvSpPr>
            <a:spLocks noGrp="1"/>
          </p:cNvSpPr>
          <p:nvPr>
            <p:ph type="body"/>
          </p:nvPr>
        </p:nvSpPr>
        <p:spPr>
          <a:xfrm>
            <a:off x="457200" y="3682200"/>
            <a:ext cx="4015950" cy="1897200"/>
          </a:xfrm>
          <a:prstGeom prst="rect">
            <a:avLst/>
          </a:prstGeom>
        </p:spPr>
        <p:txBody>
          <a:bodyPr lIns="0" tIns="0" rIns="0" bIns="0"/>
          <a:lstStyle/>
          <a:p>
            <a:endParaRPr/>
          </a:p>
        </p:txBody>
      </p:sp>
      <p:sp>
        <p:nvSpPr>
          <p:cNvPr id="14" name="PlaceHolder 4"/>
          <p:cNvSpPr>
            <a:spLocks noGrp="1"/>
          </p:cNvSpPr>
          <p:nvPr>
            <p:ph type="body"/>
          </p:nvPr>
        </p:nvSpPr>
        <p:spPr>
          <a:xfrm>
            <a:off x="4674000" y="1604700"/>
            <a:ext cx="4015950" cy="3977475"/>
          </a:xfrm>
          <a:prstGeom prst="rect">
            <a:avLst/>
          </a:prstGeom>
        </p:spPr>
        <p:txBody>
          <a:bodyPr lIns="0" tIns="0" rIns="0" bIns="0"/>
          <a:lstStyle/>
          <a:p>
            <a:endParaRPr/>
          </a:p>
        </p:txBody>
      </p:sp>
    </p:spTree>
    <p:extLst>
      <p:ext uri="{BB962C8B-B14F-4D97-AF65-F5344CB8AC3E}">
        <p14:creationId xmlns:p14="http://schemas.microsoft.com/office/powerpoint/2010/main" val="2121523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700"/>
            <a:ext cx="4015950" cy="3977475"/>
          </a:xfrm>
          <a:prstGeom prst="rect">
            <a:avLst/>
          </a:prstGeom>
        </p:spPr>
        <p:txBody>
          <a:bodyPr lIns="0" tIns="0" rIns="0" bIns="0"/>
          <a:lstStyle/>
          <a:p>
            <a:endParaRPr/>
          </a:p>
        </p:txBody>
      </p:sp>
      <p:sp>
        <p:nvSpPr>
          <p:cNvPr id="17" name="PlaceHolder 3"/>
          <p:cNvSpPr>
            <a:spLocks noGrp="1"/>
          </p:cNvSpPr>
          <p:nvPr>
            <p:ph type="body"/>
          </p:nvPr>
        </p:nvSpPr>
        <p:spPr>
          <a:xfrm>
            <a:off x="4674000" y="1604700"/>
            <a:ext cx="4015950" cy="1897200"/>
          </a:xfrm>
          <a:prstGeom prst="rect">
            <a:avLst/>
          </a:prstGeom>
        </p:spPr>
        <p:txBody>
          <a:bodyPr lIns="0" tIns="0" rIns="0" bIns="0"/>
          <a:lstStyle/>
          <a:p>
            <a:endParaRPr/>
          </a:p>
        </p:txBody>
      </p:sp>
      <p:sp>
        <p:nvSpPr>
          <p:cNvPr id="18" name="PlaceHolder 4"/>
          <p:cNvSpPr>
            <a:spLocks noGrp="1"/>
          </p:cNvSpPr>
          <p:nvPr>
            <p:ph type="body"/>
          </p:nvPr>
        </p:nvSpPr>
        <p:spPr>
          <a:xfrm>
            <a:off x="4674000" y="3682200"/>
            <a:ext cx="4015950" cy="1897200"/>
          </a:xfrm>
          <a:prstGeom prst="rect">
            <a:avLst/>
          </a:prstGeom>
        </p:spPr>
        <p:txBody>
          <a:bodyPr lIns="0" tIns="0" rIns="0" bIns="0"/>
          <a:lstStyle/>
          <a:p>
            <a:endParaRPr/>
          </a:p>
        </p:txBody>
      </p:sp>
    </p:spTree>
    <p:extLst>
      <p:ext uri="{BB962C8B-B14F-4D97-AF65-F5344CB8AC3E}">
        <p14:creationId xmlns:p14="http://schemas.microsoft.com/office/powerpoint/2010/main" val="164113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1853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1"/>
            <a:ext cx="8229600" cy="396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93CDDD"/>
              </a:buClr>
              <a:buSzPts val="1800"/>
              <a:buChar char="•"/>
              <a:defRPr/>
            </a:lvl1pPr>
            <a:lvl2pPr marL="914400" lvl="1" indent="-342900" algn="l">
              <a:lnSpc>
                <a:spcPct val="100000"/>
              </a:lnSpc>
              <a:spcBef>
                <a:spcPts val="360"/>
              </a:spcBef>
              <a:spcAft>
                <a:spcPts val="0"/>
              </a:spcAft>
              <a:buClr>
                <a:srgbClr val="93CDDD"/>
              </a:buClr>
              <a:buSzPts val="1800"/>
              <a:buChar char="–"/>
              <a:defRPr/>
            </a:lvl2pPr>
            <a:lvl3pPr marL="1371600" lvl="2" indent="-342900" algn="l">
              <a:lnSpc>
                <a:spcPct val="100000"/>
              </a:lnSpc>
              <a:spcBef>
                <a:spcPts val="360"/>
              </a:spcBef>
              <a:spcAft>
                <a:spcPts val="0"/>
              </a:spcAft>
              <a:buClr>
                <a:srgbClr val="93CDDD"/>
              </a:buClr>
              <a:buSzPts val="1800"/>
              <a:buChar char="•"/>
              <a:defRPr/>
            </a:lvl3pPr>
            <a:lvl4pPr marL="1828800" lvl="3" indent="-342900" algn="l">
              <a:lnSpc>
                <a:spcPct val="100000"/>
              </a:lnSpc>
              <a:spcBef>
                <a:spcPts val="360"/>
              </a:spcBef>
              <a:spcAft>
                <a:spcPts val="0"/>
              </a:spcAft>
              <a:buClr>
                <a:srgbClr val="93CDDD"/>
              </a:buClr>
              <a:buSzPts val="1800"/>
              <a:buChar char="–"/>
              <a:defRPr/>
            </a:lvl4pPr>
            <a:lvl5pPr marL="2286000" lvl="4" indent="-342900" algn="l">
              <a:lnSpc>
                <a:spcPct val="100000"/>
              </a:lnSpc>
              <a:spcBef>
                <a:spcPts val="360"/>
              </a:spcBef>
              <a:spcAft>
                <a:spcPts val="0"/>
              </a:spcAft>
              <a:buClr>
                <a:srgbClr val="93CDDD"/>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700"/>
            <a:ext cx="4015950" cy="1897200"/>
          </a:xfrm>
          <a:prstGeom prst="rect">
            <a:avLst/>
          </a:prstGeom>
        </p:spPr>
        <p:txBody>
          <a:bodyPr lIns="0" tIns="0" rIns="0" bIns="0"/>
          <a:lstStyle/>
          <a:p>
            <a:endParaRPr/>
          </a:p>
        </p:txBody>
      </p:sp>
      <p:sp>
        <p:nvSpPr>
          <p:cNvPr id="21" name="PlaceHolder 3"/>
          <p:cNvSpPr>
            <a:spLocks noGrp="1"/>
          </p:cNvSpPr>
          <p:nvPr>
            <p:ph type="body"/>
          </p:nvPr>
        </p:nvSpPr>
        <p:spPr>
          <a:xfrm>
            <a:off x="4674000" y="1604700"/>
            <a:ext cx="4015950" cy="1897200"/>
          </a:xfrm>
          <a:prstGeom prst="rect">
            <a:avLst/>
          </a:prstGeom>
        </p:spPr>
        <p:txBody>
          <a:bodyPr lIns="0" tIns="0" rIns="0" bIns="0"/>
          <a:lstStyle/>
          <a:p>
            <a:endParaRPr/>
          </a:p>
        </p:txBody>
      </p:sp>
      <p:sp>
        <p:nvSpPr>
          <p:cNvPr id="22" name="PlaceHolder 4"/>
          <p:cNvSpPr>
            <a:spLocks noGrp="1"/>
          </p:cNvSpPr>
          <p:nvPr>
            <p:ph type="body"/>
          </p:nvPr>
        </p:nvSpPr>
        <p:spPr>
          <a:xfrm>
            <a:off x="457200" y="3682200"/>
            <a:ext cx="8229450" cy="1897200"/>
          </a:xfrm>
          <a:prstGeom prst="rect">
            <a:avLst/>
          </a:prstGeom>
        </p:spPr>
        <p:txBody>
          <a:bodyPr lIns="0" tIns="0" rIns="0" bIns="0"/>
          <a:lstStyle/>
          <a:p>
            <a:endParaRPr/>
          </a:p>
        </p:txBody>
      </p:sp>
    </p:spTree>
    <p:extLst>
      <p:ext uri="{BB962C8B-B14F-4D97-AF65-F5344CB8AC3E}">
        <p14:creationId xmlns:p14="http://schemas.microsoft.com/office/powerpoint/2010/main" val="2994250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700"/>
            <a:ext cx="8229450" cy="1897200"/>
          </a:xfrm>
          <a:prstGeom prst="rect">
            <a:avLst/>
          </a:prstGeom>
        </p:spPr>
        <p:txBody>
          <a:bodyPr lIns="0" tIns="0" rIns="0" bIns="0"/>
          <a:lstStyle/>
          <a:p>
            <a:endParaRPr/>
          </a:p>
        </p:txBody>
      </p:sp>
      <p:sp>
        <p:nvSpPr>
          <p:cNvPr id="25" name="PlaceHolder 3"/>
          <p:cNvSpPr>
            <a:spLocks noGrp="1"/>
          </p:cNvSpPr>
          <p:nvPr>
            <p:ph type="body"/>
          </p:nvPr>
        </p:nvSpPr>
        <p:spPr>
          <a:xfrm>
            <a:off x="457200" y="3682200"/>
            <a:ext cx="8229450" cy="1897200"/>
          </a:xfrm>
          <a:prstGeom prst="rect">
            <a:avLst/>
          </a:prstGeom>
        </p:spPr>
        <p:txBody>
          <a:bodyPr lIns="0" tIns="0" rIns="0" bIns="0"/>
          <a:lstStyle/>
          <a:p>
            <a:endParaRPr/>
          </a:p>
        </p:txBody>
      </p:sp>
    </p:spTree>
    <p:extLst>
      <p:ext uri="{BB962C8B-B14F-4D97-AF65-F5344CB8AC3E}">
        <p14:creationId xmlns:p14="http://schemas.microsoft.com/office/powerpoint/2010/main" val="819516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700"/>
            <a:ext cx="4015950" cy="1897200"/>
          </a:xfrm>
          <a:prstGeom prst="rect">
            <a:avLst/>
          </a:prstGeom>
        </p:spPr>
        <p:txBody>
          <a:bodyPr lIns="0" tIns="0" rIns="0" bIns="0"/>
          <a:lstStyle/>
          <a:p>
            <a:endParaRPr/>
          </a:p>
        </p:txBody>
      </p:sp>
      <p:sp>
        <p:nvSpPr>
          <p:cNvPr id="28" name="PlaceHolder 3"/>
          <p:cNvSpPr>
            <a:spLocks noGrp="1"/>
          </p:cNvSpPr>
          <p:nvPr>
            <p:ph type="body"/>
          </p:nvPr>
        </p:nvSpPr>
        <p:spPr>
          <a:xfrm>
            <a:off x="4674000" y="1604700"/>
            <a:ext cx="4015950" cy="1897200"/>
          </a:xfrm>
          <a:prstGeom prst="rect">
            <a:avLst/>
          </a:prstGeom>
        </p:spPr>
        <p:txBody>
          <a:bodyPr lIns="0" tIns="0" rIns="0" bIns="0"/>
          <a:lstStyle/>
          <a:p>
            <a:endParaRPr/>
          </a:p>
        </p:txBody>
      </p:sp>
      <p:sp>
        <p:nvSpPr>
          <p:cNvPr id="29" name="PlaceHolder 4"/>
          <p:cNvSpPr>
            <a:spLocks noGrp="1"/>
          </p:cNvSpPr>
          <p:nvPr>
            <p:ph type="body"/>
          </p:nvPr>
        </p:nvSpPr>
        <p:spPr>
          <a:xfrm>
            <a:off x="4674000" y="3682200"/>
            <a:ext cx="4015950" cy="1897200"/>
          </a:xfrm>
          <a:prstGeom prst="rect">
            <a:avLst/>
          </a:prstGeom>
        </p:spPr>
        <p:txBody>
          <a:bodyPr lIns="0" tIns="0" rIns="0" bIns="0"/>
          <a:lstStyle/>
          <a:p>
            <a:endParaRPr/>
          </a:p>
        </p:txBody>
      </p:sp>
      <p:sp>
        <p:nvSpPr>
          <p:cNvPr id="30" name="PlaceHolder 5"/>
          <p:cNvSpPr>
            <a:spLocks noGrp="1"/>
          </p:cNvSpPr>
          <p:nvPr>
            <p:ph type="body"/>
          </p:nvPr>
        </p:nvSpPr>
        <p:spPr>
          <a:xfrm>
            <a:off x="457200" y="3682200"/>
            <a:ext cx="4015950" cy="1897200"/>
          </a:xfrm>
          <a:prstGeom prst="rect">
            <a:avLst/>
          </a:prstGeom>
        </p:spPr>
        <p:txBody>
          <a:bodyPr lIns="0" tIns="0" rIns="0" bIns="0"/>
          <a:lstStyle/>
          <a:p>
            <a:endParaRPr/>
          </a:p>
        </p:txBody>
      </p:sp>
    </p:spTree>
    <p:extLst>
      <p:ext uri="{BB962C8B-B14F-4D97-AF65-F5344CB8AC3E}">
        <p14:creationId xmlns:p14="http://schemas.microsoft.com/office/powerpoint/2010/main" val="589028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50"/>
            <a:ext cx="7772175" cy="14700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700"/>
            <a:ext cx="8229450" cy="3977475"/>
          </a:xfrm>
          <a:prstGeom prst="rect">
            <a:avLst/>
          </a:prstGeom>
        </p:spPr>
        <p:txBody>
          <a:bodyPr lIns="0" tIns="0" rIns="0" bIns="0"/>
          <a:lstStyle/>
          <a:p>
            <a:endParaRPr/>
          </a:p>
        </p:txBody>
      </p:sp>
      <p:sp>
        <p:nvSpPr>
          <p:cNvPr id="33" name="PlaceHolder 3"/>
          <p:cNvSpPr>
            <a:spLocks noGrp="1"/>
          </p:cNvSpPr>
          <p:nvPr>
            <p:ph type="body"/>
          </p:nvPr>
        </p:nvSpPr>
        <p:spPr>
          <a:xfrm>
            <a:off x="457200" y="1604700"/>
            <a:ext cx="8229450" cy="3977475"/>
          </a:xfrm>
          <a:prstGeom prst="rect">
            <a:avLst/>
          </a:prstGeom>
        </p:spPr>
        <p:txBody>
          <a:bodyPr lIns="0" tIns="0" rIns="0" bIns="0"/>
          <a:lstStyle/>
          <a:p>
            <a:endParaRPr/>
          </a:p>
        </p:txBody>
      </p:sp>
      <p:pic>
        <p:nvPicPr>
          <p:cNvPr id="34" name="Picture 33"/>
          <p:cNvPicPr/>
          <p:nvPr/>
        </p:nvPicPr>
        <p:blipFill>
          <a:blip r:embed="rId2"/>
          <a:stretch>
            <a:fillRect/>
          </a:stretch>
        </p:blipFill>
        <p:spPr>
          <a:xfrm>
            <a:off x="2079375" y="1604625"/>
            <a:ext cx="4985025" cy="3977475"/>
          </a:xfrm>
          <a:prstGeom prst="rect">
            <a:avLst/>
          </a:prstGeom>
          <a:ln>
            <a:noFill/>
          </a:ln>
        </p:spPr>
      </p:pic>
      <p:pic>
        <p:nvPicPr>
          <p:cNvPr id="35" name="Picture 34"/>
          <p:cNvPicPr/>
          <p:nvPr/>
        </p:nvPicPr>
        <p:blipFill>
          <a:blip r:embed="rId2"/>
          <a:stretch>
            <a:fillRect/>
          </a:stretch>
        </p:blipFill>
        <p:spPr>
          <a:xfrm>
            <a:off x="2079375" y="1604625"/>
            <a:ext cx="4985025" cy="3977475"/>
          </a:xfrm>
          <a:prstGeom prst="rect">
            <a:avLst/>
          </a:prstGeom>
          <a:ln>
            <a:noFill/>
          </a:ln>
        </p:spPr>
      </p:pic>
    </p:spTree>
    <p:extLst>
      <p:ext uri="{BB962C8B-B14F-4D97-AF65-F5344CB8AC3E}">
        <p14:creationId xmlns:p14="http://schemas.microsoft.com/office/powerpoint/2010/main" val="231632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93CDDD"/>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93CDDD"/>
              </a:buClr>
              <a:buSzPts val="2800"/>
              <a:buChar char="•"/>
              <a:defRPr sz="2800"/>
            </a:lvl1pPr>
            <a:lvl2pPr marL="914400" lvl="1" indent="-381000" algn="l">
              <a:lnSpc>
                <a:spcPct val="100000"/>
              </a:lnSpc>
              <a:spcBef>
                <a:spcPts val="480"/>
              </a:spcBef>
              <a:spcAft>
                <a:spcPts val="0"/>
              </a:spcAft>
              <a:buClr>
                <a:srgbClr val="93CDDD"/>
              </a:buClr>
              <a:buSzPts val="2400"/>
              <a:buChar char="–"/>
              <a:defRPr sz="2400"/>
            </a:lvl2pPr>
            <a:lvl3pPr marL="1371600" lvl="2" indent="-355600" algn="l">
              <a:lnSpc>
                <a:spcPct val="100000"/>
              </a:lnSpc>
              <a:spcBef>
                <a:spcPts val="400"/>
              </a:spcBef>
              <a:spcAft>
                <a:spcPts val="0"/>
              </a:spcAft>
              <a:buClr>
                <a:srgbClr val="93CDDD"/>
              </a:buClr>
              <a:buSzPts val="2000"/>
              <a:buChar char="•"/>
              <a:defRPr sz="2000"/>
            </a:lvl3pPr>
            <a:lvl4pPr marL="1828800" lvl="3" indent="-342900" algn="l">
              <a:lnSpc>
                <a:spcPct val="100000"/>
              </a:lnSpc>
              <a:spcBef>
                <a:spcPts val="360"/>
              </a:spcBef>
              <a:spcAft>
                <a:spcPts val="0"/>
              </a:spcAft>
              <a:buClr>
                <a:srgbClr val="93CDDD"/>
              </a:buClr>
              <a:buSzPts val="1800"/>
              <a:buChar char="–"/>
              <a:defRPr sz="1800"/>
            </a:lvl4pPr>
            <a:lvl5pPr marL="2286000" lvl="4" indent="-342900" algn="l">
              <a:lnSpc>
                <a:spcPct val="100000"/>
              </a:lnSpc>
              <a:spcBef>
                <a:spcPts val="360"/>
              </a:spcBef>
              <a:spcAft>
                <a:spcPts val="0"/>
              </a:spcAft>
              <a:buClr>
                <a:srgbClr val="93CDDD"/>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93CDDD"/>
              </a:buClr>
              <a:buSzPts val="2800"/>
              <a:buChar char="•"/>
              <a:defRPr sz="2800"/>
            </a:lvl1pPr>
            <a:lvl2pPr marL="914400" lvl="1" indent="-381000" algn="l">
              <a:lnSpc>
                <a:spcPct val="100000"/>
              </a:lnSpc>
              <a:spcBef>
                <a:spcPts val="480"/>
              </a:spcBef>
              <a:spcAft>
                <a:spcPts val="0"/>
              </a:spcAft>
              <a:buClr>
                <a:srgbClr val="93CDDD"/>
              </a:buClr>
              <a:buSzPts val="2400"/>
              <a:buChar char="–"/>
              <a:defRPr sz="2400"/>
            </a:lvl2pPr>
            <a:lvl3pPr marL="1371600" lvl="2" indent="-355600" algn="l">
              <a:lnSpc>
                <a:spcPct val="100000"/>
              </a:lnSpc>
              <a:spcBef>
                <a:spcPts val="400"/>
              </a:spcBef>
              <a:spcAft>
                <a:spcPts val="0"/>
              </a:spcAft>
              <a:buClr>
                <a:srgbClr val="93CDDD"/>
              </a:buClr>
              <a:buSzPts val="2000"/>
              <a:buChar char="•"/>
              <a:defRPr sz="2000"/>
            </a:lvl3pPr>
            <a:lvl4pPr marL="1828800" lvl="3" indent="-342900" algn="l">
              <a:lnSpc>
                <a:spcPct val="100000"/>
              </a:lnSpc>
              <a:spcBef>
                <a:spcPts val="360"/>
              </a:spcBef>
              <a:spcAft>
                <a:spcPts val="0"/>
              </a:spcAft>
              <a:buClr>
                <a:srgbClr val="93CDDD"/>
              </a:buClr>
              <a:buSzPts val="1800"/>
              <a:buChar char="–"/>
              <a:defRPr sz="1800"/>
            </a:lvl4pPr>
            <a:lvl5pPr marL="2286000" lvl="4" indent="-342900" algn="l">
              <a:lnSpc>
                <a:spcPct val="100000"/>
              </a:lnSpc>
              <a:spcBef>
                <a:spcPts val="360"/>
              </a:spcBef>
              <a:spcAft>
                <a:spcPts val="0"/>
              </a:spcAft>
              <a:buClr>
                <a:srgbClr val="93CDDD"/>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93CDDD"/>
              </a:buClr>
              <a:buSzPts val="2400"/>
              <a:buNone/>
              <a:defRPr sz="2400" b="1"/>
            </a:lvl1pPr>
            <a:lvl2pPr marL="914400" lvl="1" indent="-228600" algn="l">
              <a:lnSpc>
                <a:spcPct val="100000"/>
              </a:lnSpc>
              <a:spcBef>
                <a:spcPts val="400"/>
              </a:spcBef>
              <a:spcAft>
                <a:spcPts val="0"/>
              </a:spcAft>
              <a:buClr>
                <a:srgbClr val="93CDDD"/>
              </a:buClr>
              <a:buSzPts val="2000"/>
              <a:buNone/>
              <a:defRPr sz="2000" b="1"/>
            </a:lvl2pPr>
            <a:lvl3pPr marL="1371600" lvl="2" indent="-228600" algn="l">
              <a:lnSpc>
                <a:spcPct val="100000"/>
              </a:lnSpc>
              <a:spcBef>
                <a:spcPts val="360"/>
              </a:spcBef>
              <a:spcAft>
                <a:spcPts val="0"/>
              </a:spcAft>
              <a:buClr>
                <a:srgbClr val="93CDDD"/>
              </a:buClr>
              <a:buSzPts val="1800"/>
              <a:buNone/>
              <a:defRPr sz="1800" b="1"/>
            </a:lvl3pPr>
            <a:lvl4pPr marL="1828800" lvl="3" indent="-228600" algn="l">
              <a:lnSpc>
                <a:spcPct val="100000"/>
              </a:lnSpc>
              <a:spcBef>
                <a:spcPts val="320"/>
              </a:spcBef>
              <a:spcAft>
                <a:spcPts val="0"/>
              </a:spcAft>
              <a:buClr>
                <a:srgbClr val="93CDDD"/>
              </a:buClr>
              <a:buSzPts val="1600"/>
              <a:buNone/>
              <a:defRPr sz="1600" b="1"/>
            </a:lvl4pPr>
            <a:lvl5pPr marL="2286000" lvl="4" indent="-228600" algn="l">
              <a:lnSpc>
                <a:spcPct val="100000"/>
              </a:lnSpc>
              <a:spcBef>
                <a:spcPts val="320"/>
              </a:spcBef>
              <a:spcAft>
                <a:spcPts val="0"/>
              </a:spcAft>
              <a:buClr>
                <a:srgbClr val="93CDDD"/>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93CDDD"/>
              </a:buClr>
              <a:buSzPts val="2400"/>
              <a:buChar char="•"/>
              <a:defRPr sz="2400"/>
            </a:lvl1pPr>
            <a:lvl2pPr marL="914400" lvl="1" indent="-355600" algn="l">
              <a:lnSpc>
                <a:spcPct val="100000"/>
              </a:lnSpc>
              <a:spcBef>
                <a:spcPts val="400"/>
              </a:spcBef>
              <a:spcAft>
                <a:spcPts val="0"/>
              </a:spcAft>
              <a:buClr>
                <a:srgbClr val="93CDDD"/>
              </a:buClr>
              <a:buSzPts val="2000"/>
              <a:buChar char="–"/>
              <a:defRPr sz="2000"/>
            </a:lvl2pPr>
            <a:lvl3pPr marL="1371600" lvl="2" indent="-342900" algn="l">
              <a:lnSpc>
                <a:spcPct val="100000"/>
              </a:lnSpc>
              <a:spcBef>
                <a:spcPts val="360"/>
              </a:spcBef>
              <a:spcAft>
                <a:spcPts val="0"/>
              </a:spcAft>
              <a:buClr>
                <a:srgbClr val="93CDDD"/>
              </a:buClr>
              <a:buSzPts val="1800"/>
              <a:buChar char="•"/>
              <a:defRPr sz="1800"/>
            </a:lvl3pPr>
            <a:lvl4pPr marL="1828800" lvl="3" indent="-330200" algn="l">
              <a:lnSpc>
                <a:spcPct val="100000"/>
              </a:lnSpc>
              <a:spcBef>
                <a:spcPts val="320"/>
              </a:spcBef>
              <a:spcAft>
                <a:spcPts val="0"/>
              </a:spcAft>
              <a:buClr>
                <a:srgbClr val="93CDDD"/>
              </a:buClr>
              <a:buSzPts val="1600"/>
              <a:buChar char="–"/>
              <a:defRPr sz="1600"/>
            </a:lvl4pPr>
            <a:lvl5pPr marL="2286000" lvl="4" indent="-330200" algn="l">
              <a:lnSpc>
                <a:spcPct val="100000"/>
              </a:lnSpc>
              <a:spcBef>
                <a:spcPts val="320"/>
              </a:spcBef>
              <a:spcAft>
                <a:spcPts val="0"/>
              </a:spcAft>
              <a:buClr>
                <a:srgbClr val="93CDDD"/>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93CDDD"/>
              </a:buClr>
              <a:buSzPts val="2400"/>
              <a:buNone/>
              <a:defRPr sz="2400" b="1"/>
            </a:lvl1pPr>
            <a:lvl2pPr marL="914400" lvl="1" indent="-228600" algn="l">
              <a:lnSpc>
                <a:spcPct val="100000"/>
              </a:lnSpc>
              <a:spcBef>
                <a:spcPts val="400"/>
              </a:spcBef>
              <a:spcAft>
                <a:spcPts val="0"/>
              </a:spcAft>
              <a:buClr>
                <a:srgbClr val="93CDDD"/>
              </a:buClr>
              <a:buSzPts val="2000"/>
              <a:buNone/>
              <a:defRPr sz="2000" b="1"/>
            </a:lvl2pPr>
            <a:lvl3pPr marL="1371600" lvl="2" indent="-228600" algn="l">
              <a:lnSpc>
                <a:spcPct val="100000"/>
              </a:lnSpc>
              <a:spcBef>
                <a:spcPts val="360"/>
              </a:spcBef>
              <a:spcAft>
                <a:spcPts val="0"/>
              </a:spcAft>
              <a:buClr>
                <a:srgbClr val="93CDDD"/>
              </a:buClr>
              <a:buSzPts val="1800"/>
              <a:buNone/>
              <a:defRPr sz="1800" b="1"/>
            </a:lvl3pPr>
            <a:lvl4pPr marL="1828800" lvl="3" indent="-228600" algn="l">
              <a:lnSpc>
                <a:spcPct val="100000"/>
              </a:lnSpc>
              <a:spcBef>
                <a:spcPts val="320"/>
              </a:spcBef>
              <a:spcAft>
                <a:spcPts val="0"/>
              </a:spcAft>
              <a:buClr>
                <a:srgbClr val="93CDDD"/>
              </a:buClr>
              <a:buSzPts val="1600"/>
              <a:buNone/>
              <a:defRPr sz="1600" b="1"/>
            </a:lvl4pPr>
            <a:lvl5pPr marL="2286000" lvl="4" indent="-228600" algn="l">
              <a:lnSpc>
                <a:spcPct val="100000"/>
              </a:lnSpc>
              <a:spcBef>
                <a:spcPts val="320"/>
              </a:spcBef>
              <a:spcAft>
                <a:spcPts val="0"/>
              </a:spcAft>
              <a:buClr>
                <a:srgbClr val="93CDDD"/>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93CDDD"/>
              </a:buClr>
              <a:buSzPts val="2400"/>
              <a:buChar char="•"/>
              <a:defRPr sz="2400"/>
            </a:lvl1pPr>
            <a:lvl2pPr marL="914400" lvl="1" indent="-355600" algn="l">
              <a:lnSpc>
                <a:spcPct val="100000"/>
              </a:lnSpc>
              <a:spcBef>
                <a:spcPts val="400"/>
              </a:spcBef>
              <a:spcAft>
                <a:spcPts val="0"/>
              </a:spcAft>
              <a:buClr>
                <a:srgbClr val="93CDDD"/>
              </a:buClr>
              <a:buSzPts val="2000"/>
              <a:buChar char="–"/>
              <a:defRPr sz="2000"/>
            </a:lvl2pPr>
            <a:lvl3pPr marL="1371600" lvl="2" indent="-342900" algn="l">
              <a:lnSpc>
                <a:spcPct val="100000"/>
              </a:lnSpc>
              <a:spcBef>
                <a:spcPts val="360"/>
              </a:spcBef>
              <a:spcAft>
                <a:spcPts val="0"/>
              </a:spcAft>
              <a:buClr>
                <a:srgbClr val="93CDDD"/>
              </a:buClr>
              <a:buSzPts val="1800"/>
              <a:buChar char="•"/>
              <a:defRPr sz="1800"/>
            </a:lvl3pPr>
            <a:lvl4pPr marL="1828800" lvl="3" indent="-330200" algn="l">
              <a:lnSpc>
                <a:spcPct val="100000"/>
              </a:lnSpc>
              <a:spcBef>
                <a:spcPts val="320"/>
              </a:spcBef>
              <a:spcAft>
                <a:spcPts val="0"/>
              </a:spcAft>
              <a:buClr>
                <a:srgbClr val="93CDDD"/>
              </a:buClr>
              <a:buSzPts val="1600"/>
              <a:buChar char="–"/>
              <a:defRPr sz="1600"/>
            </a:lvl4pPr>
            <a:lvl5pPr marL="2286000" lvl="4" indent="-330200" algn="l">
              <a:lnSpc>
                <a:spcPct val="100000"/>
              </a:lnSpc>
              <a:spcBef>
                <a:spcPts val="320"/>
              </a:spcBef>
              <a:spcAft>
                <a:spcPts val="0"/>
              </a:spcAft>
              <a:buClr>
                <a:srgbClr val="93CDDD"/>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93CDDD"/>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93CDDD"/>
              </a:buClr>
              <a:buSzPts val="3200"/>
              <a:buChar char="•"/>
              <a:defRPr sz="3200"/>
            </a:lvl1pPr>
            <a:lvl2pPr marL="914400" lvl="1" indent="-406400" algn="l">
              <a:lnSpc>
                <a:spcPct val="100000"/>
              </a:lnSpc>
              <a:spcBef>
                <a:spcPts val="560"/>
              </a:spcBef>
              <a:spcAft>
                <a:spcPts val="0"/>
              </a:spcAft>
              <a:buClr>
                <a:srgbClr val="93CDDD"/>
              </a:buClr>
              <a:buSzPts val="2800"/>
              <a:buChar char="–"/>
              <a:defRPr sz="2800"/>
            </a:lvl2pPr>
            <a:lvl3pPr marL="1371600" lvl="2" indent="-381000" algn="l">
              <a:lnSpc>
                <a:spcPct val="100000"/>
              </a:lnSpc>
              <a:spcBef>
                <a:spcPts val="480"/>
              </a:spcBef>
              <a:spcAft>
                <a:spcPts val="0"/>
              </a:spcAft>
              <a:buClr>
                <a:srgbClr val="93CDDD"/>
              </a:buClr>
              <a:buSzPts val="2400"/>
              <a:buChar char="•"/>
              <a:defRPr sz="2400"/>
            </a:lvl3pPr>
            <a:lvl4pPr marL="1828800" lvl="3" indent="-355600" algn="l">
              <a:lnSpc>
                <a:spcPct val="100000"/>
              </a:lnSpc>
              <a:spcBef>
                <a:spcPts val="400"/>
              </a:spcBef>
              <a:spcAft>
                <a:spcPts val="0"/>
              </a:spcAft>
              <a:buClr>
                <a:srgbClr val="93CDDD"/>
              </a:buClr>
              <a:buSzPts val="2000"/>
              <a:buChar char="–"/>
              <a:defRPr sz="2000"/>
            </a:lvl4pPr>
            <a:lvl5pPr marL="2286000" lvl="4" indent="-355600" algn="l">
              <a:lnSpc>
                <a:spcPct val="100000"/>
              </a:lnSpc>
              <a:spcBef>
                <a:spcPts val="400"/>
              </a:spcBef>
              <a:spcAft>
                <a:spcPts val="0"/>
              </a:spcAft>
              <a:buClr>
                <a:srgbClr val="93CDDD"/>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93CDDD"/>
              </a:buClr>
              <a:buSzPts val="1400"/>
              <a:buNone/>
              <a:defRPr sz="1400"/>
            </a:lvl1pPr>
            <a:lvl2pPr marL="914400" lvl="1" indent="-228600" algn="l">
              <a:lnSpc>
                <a:spcPct val="100000"/>
              </a:lnSpc>
              <a:spcBef>
                <a:spcPts val="240"/>
              </a:spcBef>
              <a:spcAft>
                <a:spcPts val="0"/>
              </a:spcAft>
              <a:buClr>
                <a:srgbClr val="93CDDD"/>
              </a:buClr>
              <a:buSzPts val="1200"/>
              <a:buNone/>
              <a:defRPr sz="1200"/>
            </a:lvl2pPr>
            <a:lvl3pPr marL="1371600" lvl="2" indent="-228600" algn="l">
              <a:lnSpc>
                <a:spcPct val="100000"/>
              </a:lnSpc>
              <a:spcBef>
                <a:spcPts val="200"/>
              </a:spcBef>
              <a:spcAft>
                <a:spcPts val="0"/>
              </a:spcAft>
              <a:buClr>
                <a:srgbClr val="93CDDD"/>
              </a:buClr>
              <a:buSzPts val="1000"/>
              <a:buNone/>
              <a:defRPr sz="1000"/>
            </a:lvl3pPr>
            <a:lvl4pPr marL="1828800" lvl="3" indent="-228600" algn="l">
              <a:lnSpc>
                <a:spcPct val="100000"/>
              </a:lnSpc>
              <a:spcBef>
                <a:spcPts val="180"/>
              </a:spcBef>
              <a:spcAft>
                <a:spcPts val="0"/>
              </a:spcAft>
              <a:buClr>
                <a:srgbClr val="93CDDD"/>
              </a:buClr>
              <a:buSzPts val="900"/>
              <a:buNone/>
              <a:defRPr sz="900"/>
            </a:lvl4pPr>
            <a:lvl5pPr marL="2286000" lvl="4" indent="-228600" algn="l">
              <a:lnSpc>
                <a:spcPct val="100000"/>
              </a:lnSpc>
              <a:spcBef>
                <a:spcPts val="180"/>
              </a:spcBef>
              <a:spcAft>
                <a:spcPts val="0"/>
              </a:spcAft>
              <a:buClr>
                <a:srgbClr val="93CDDD"/>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93CDDD"/>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3CDDD"/>
              </a:buClr>
              <a:buSzPts val="3200"/>
              <a:buFont typeface="Arial"/>
              <a:buNone/>
              <a:defRPr sz="3200" b="0" i="0" u="none" strike="noStrike" cap="none">
                <a:solidFill>
                  <a:srgbClr val="93CDDD"/>
                </a:solidFill>
                <a:latin typeface="Calibri"/>
                <a:ea typeface="Calibri"/>
                <a:cs typeface="Calibri"/>
                <a:sym typeface="Calibri"/>
              </a:defRPr>
            </a:lvl1pPr>
            <a:lvl2pPr marR="0" lvl="1" algn="l" rtl="0">
              <a:lnSpc>
                <a:spcPct val="100000"/>
              </a:lnSpc>
              <a:spcBef>
                <a:spcPts val="560"/>
              </a:spcBef>
              <a:spcAft>
                <a:spcPts val="0"/>
              </a:spcAft>
              <a:buClr>
                <a:srgbClr val="93CDDD"/>
              </a:buClr>
              <a:buSzPts val="2800"/>
              <a:buFont typeface="Arial"/>
              <a:buNone/>
              <a:defRPr sz="2800" b="0" i="0" u="none" strike="noStrike" cap="none">
                <a:solidFill>
                  <a:srgbClr val="93CDDD"/>
                </a:solidFill>
                <a:latin typeface="Calibri"/>
                <a:ea typeface="Calibri"/>
                <a:cs typeface="Calibri"/>
                <a:sym typeface="Calibri"/>
              </a:defRPr>
            </a:lvl2pPr>
            <a:lvl3pPr marR="0" lvl="2" algn="l" rtl="0">
              <a:lnSpc>
                <a:spcPct val="100000"/>
              </a:lnSpc>
              <a:spcBef>
                <a:spcPts val="480"/>
              </a:spcBef>
              <a:spcAft>
                <a:spcPts val="0"/>
              </a:spcAft>
              <a:buClr>
                <a:srgbClr val="93CDDD"/>
              </a:buClr>
              <a:buSzPts val="2400"/>
              <a:buFont typeface="Arial"/>
              <a:buNone/>
              <a:defRPr sz="2400" b="0" i="0" u="none" strike="noStrike" cap="none">
                <a:solidFill>
                  <a:srgbClr val="93CDDD"/>
                </a:solidFill>
                <a:latin typeface="Calibri"/>
                <a:ea typeface="Calibri"/>
                <a:cs typeface="Calibri"/>
                <a:sym typeface="Calibri"/>
              </a:defRPr>
            </a:lvl3pPr>
            <a:lvl4pPr marR="0" lvl="3" algn="l" rtl="0">
              <a:lnSpc>
                <a:spcPct val="100000"/>
              </a:lnSpc>
              <a:spcBef>
                <a:spcPts val="400"/>
              </a:spcBef>
              <a:spcAft>
                <a:spcPts val="0"/>
              </a:spcAft>
              <a:buClr>
                <a:srgbClr val="93CDDD"/>
              </a:buClr>
              <a:buSzPts val="2000"/>
              <a:buFont typeface="Arial"/>
              <a:buNone/>
              <a:defRPr sz="2000" b="0" i="0" u="none" strike="noStrike" cap="none">
                <a:solidFill>
                  <a:srgbClr val="93CDDD"/>
                </a:solidFill>
                <a:latin typeface="Calibri"/>
                <a:ea typeface="Calibri"/>
                <a:cs typeface="Calibri"/>
                <a:sym typeface="Calibri"/>
              </a:defRPr>
            </a:lvl4pPr>
            <a:lvl5pPr marR="0" lvl="4" algn="l" rtl="0">
              <a:lnSpc>
                <a:spcPct val="100000"/>
              </a:lnSpc>
              <a:spcBef>
                <a:spcPts val="400"/>
              </a:spcBef>
              <a:spcAft>
                <a:spcPts val="0"/>
              </a:spcAft>
              <a:buClr>
                <a:srgbClr val="93CDDD"/>
              </a:buClr>
              <a:buSzPts val="2000"/>
              <a:buFont typeface="Arial"/>
              <a:buNone/>
              <a:defRPr sz="2000" b="0" i="0" u="none" strike="noStrike" cap="none">
                <a:solidFill>
                  <a:srgbClr val="93CDDD"/>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93CDDD"/>
              </a:buClr>
              <a:buSzPts val="1400"/>
              <a:buNone/>
              <a:defRPr sz="1400"/>
            </a:lvl1pPr>
            <a:lvl2pPr marL="914400" lvl="1" indent="-228600" algn="l">
              <a:lnSpc>
                <a:spcPct val="100000"/>
              </a:lnSpc>
              <a:spcBef>
                <a:spcPts val="240"/>
              </a:spcBef>
              <a:spcAft>
                <a:spcPts val="0"/>
              </a:spcAft>
              <a:buClr>
                <a:srgbClr val="93CDDD"/>
              </a:buClr>
              <a:buSzPts val="1200"/>
              <a:buNone/>
              <a:defRPr sz="1200"/>
            </a:lvl2pPr>
            <a:lvl3pPr marL="1371600" lvl="2" indent="-228600" algn="l">
              <a:lnSpc>
                <a:spcPct val="100000"/>
              </a:lnSpc>
              <a:spcBef>
                <a:spcPts val="200"/>
              </a:spcBef>
              <a:spcAft>
                <a:spcPts val="0"/>
              </a:spcAft>
              <a:buClr>
                <a:srgbClr val="93CDDD"/>
              </a:buClr>
              <a:buSzPts val="1000"/>
              <a:buNone/>
              <a:defRPr sz="1000"/>
            </a:lvl3pPr>
            <a:lvl4pPr marL="1828800" lvl="3" indent="-228600" algn="l">
              <a:lnSpc>
                <a:spcPct val="100000"/>
              </a:lnSpc>
              <a:spcBef>
                <a:spcPts val="180"/>
              </a:spcBef>
              <a:spcAft>
                <a:spcPts val="0"/>
              </a:spcAft>
              <a:buClr>
                <a:srgbClr val="93CDDD"/>
              </a:buClr>
              <a:buSzPts val="900"/>
              <a:buNone/>
              <a:defRPr sz="900"/>
            </a:lvl4pPr>
            <a:lvl5pPr marL="2286000" lvl="4" indent="-228600" algn="l">
              <a:lnSpc>
                <a:spcPct val="100000"/>
              </a:lnSpc>
              <a:spcBef>
                <a:spcPts val="180"/>
              </a:spcBef>
              <a:spcAft>
                <a:spcPts val="0"/>
              </a:spcAft>
              <a:buClr>
                <a:srgbClr val="93CDDD"/>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162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93CDDD"/>
              </a:buClr>
              <a:buSzPts val="4400"/>
              <a:buFont typeface="Calibri"/>
              <a:buNone/>
              <a:defRPr sz="4400" b="0" i="0" u="none" strike="noStrike" cap="none">
                <a:solidFill>
                  <a:srgbClr val="93CDD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1"/>
            <a:ext cx="8229600" cy="3962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93CDDD"/>
              </a:buClr>
              <a:buSzPts val="3200"/>
              <a:buFont typeface="Arial"/>
              <a:buChar char="•"/>
              <a:defRPr sz="3200" b="0" i="0" u="none" strike="noStrike" cap="none">
                <a:solidFill>
                  <a:srgbClr val="93CDDD"/>
                </a:solidFill>
                <a:latin typeface="Calibri"/>
                <a:ea typeface="Calibri"/>
                <a:cs typeface="Calibri"/>
                <a:sym typeface="Calibri"/>
              </a:defRPr>
            </a:lvl1pPr>
            <a:lvl2pPr marL="914400" marR="0" lvl="1" indent="-406400" algn="l" rtl="0">
              <a:lnSpc>
                <a:spcPct val="100000"/>
              </a:lnSpc>
              <a:spcBef>
                <a:spcPts val="560"/>
              </a:spcBef>
              <a:spcAft>
                <a:spcPts val="0"/>
              </a:spcAft>
              <a:buClr>
                <a:srgbClr val="93CDDD"/>
              </a:buClr>
              <a:buSzPts val="2800"/>
              <a:buFont typeface="Arial"/>
              <a:buChar char="–"/>
              <a:defRPr sz="2800" b="0" i="0" u="none" strike="noStrike" cap="none">
                <a:solidFill>
                  <a:srgbClr val="93CDDD"/>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93CDDD"/>
              </a:buClr>
              <a:buSzPts val="2400"/>
              <a:buFont typeface="Arial"/>
              <a:buChar char="•"/>
              <a:defRPr sz="2400" b="0" i="0" u="none" strike="noStrike" cap="none">
                <a:solidFill>
                  <a:srgbClr val="93CDDD"/>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93CDDD"/>
              </a:buClr>
              <a:buSzPts val="2000"/>
              <a:buFont typeface="Arial"/>
              <a:buChar char="–"/>
              <a:defRPr sz="2000" b="0" i="0" u="none" strike="noStrike" cap="none">
                <a:solidFill>
                  <a:srgbClr val="93CDDD"/>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93CDDD"/>
              </a:buClr>
              <a:buSzPts val="2000"/>
              <a:buFont typeface="Arial"/>
              <a:buChar char="»"/>
              <a:defRPr sz="2000" b="0" i="0" u="none" strike="noStrike" cap="none">
                <a:solidFill>
                  <a:srgbClr val="93CDDD"/>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a:blip r:embed="rId13">
            <a:alphaModFix/>
          </a:blip>
          <a:stretch>
            <a:fillRect/>
          </a:stretch>
        </p:blipFill>
        <p:spPr>
          <a:xfrm>
            <a:off x="6476990" y="5562600"/>
            <a:ext cx="2486637" cy="1142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50"/>
            <a:ext cx="7772175" cy="1469925"/>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457200" y="1604700"/>
            <a:ext cx="8229450" cy="3977475"/>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extLst>
      <p:ext uri="{BB962C8B-B14F-4D97-AF65-F5344CB8AC3E}">
        <p14:creationId xmlns:p14="http://schemas.microsoft.com/office/powerpoint/2010/main" val="2191272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685800" y="723016"/>
            <a:ext cx="7772400" cy="15728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93CDDD"/>
              </a:buClr>
              <a:buSzPts val="4800"/>
              <a:buFont typeface="Calibri"/>
              <a:buNone/>
            </a:pPr>
            <a:r>
              <a:rPr lang="en-US" sz="4800" dirty="0"/>
              <a:t>Detecting Covid-19 Misinformation on Social Media</a:t>
            </a:r>
          </a:p>
        </p:txBody>
      </p:sp>
      <p:sp>
        <p:nvSpPr>
          <p:cNvPr id="91" name="Google Shape;91;p13"/>
          <p:cNvSpPr txBox="1">
            <a:spLocks noGrp="1"/>
          </p:cNvSpPr>
          <p:nvPr>
            <p:ph type="subTitle" idx="1"/>
          </p:nvPr>
        </p:nvSpPr>
        <p:spPr>
          <a:xfrm>
            <a:off x="1371600" y="3048000"/>
            <a:ext cx="6400800" cy="175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92CCDC"/>
              </a:buClr>
              <a:buSzPts val="2000"/>
              <a:buNone/>
            </a:pPr>
            <a:r>
              <a:rPr lang="en-US" sz="2000" dirty="0">
                <a:solidFill>
                  <a:srgbClr val="92CCDC"/>
                </a:solidFill>
              </a:rPr>
              <a:t>Student: 	JASON MICHAUD, Bryant University</a:t>
            </a:r>
            <a:endParaRPr dirty="0"/>
          </a:p>
          <a:p>
            <a:pPr marL="0" lvl="0" indent="0" algn="l" rtl="0">
              <a:spcBef>
                <a:spcPts val="400"/>
              </a:spcBef>
              <a:spcAft>
                <a:spcPts val="0"/>
              </a:spcAft>
              <a:buClr>
                <a:srgbClr val="92CCDC"/>
              </a:buClr>
              <a:buSzPts val="2000"/>
              <a:buNone/>
            </a:pPr>
            <a:r>
              <a:rPr lang="en-US" sz="2000" dirty="0">
                <a:solidFill>
                  <a:srgbClr val="92CCDC"/>
                </a:solidFill>
              </a:rPr>
              <a:t>		jmichaud1@bryant.edu, 774-504-0390</a:t>
            </a:r>
            <a:endParaRPr sz="2000" dirty="0">
              <a:solidFill>
                <a:srgbClr val="92CCDC"/>
              </a:solidFill>
            </a:endParaRPr>
          </a:p>
          <a:p>
            <a:pPr marL="0" lvl="0" indent="0" algn="l" rtl="0">
              <a:spcBef>
                <a:spcPts val="400"/>
              </a:spcBef>
              <a:spcAft>
                <a:spcPts val="0"/>
              </a:spcAft>
              <a:buClr>
                <a:srgbClr val="92CCDC"/>
              </a:buClr>
              <a:buSzPts val="2000"/>
              <a:buNone/>
            </a:pPr>
            <a:r>
              <a:rPr lang="en-US" sz="2000" dirty="0">
                <a:solidFill>
                  <a:srgbClr val="92CCDC"/>
                </a:solidFill>
              </a:rPr>
              <a:t>Mentor: 		DR. SUHONG LI, Bryant University</a:t>
            </a:r>
            <a:endParaRPr dirty="0"/>
          </a:p>
          <a:p>
            <a:pPr marL="0" lvl="0" indent="0" algn="l" rtl="0">
              <a:spcBef>
                <a:spcPts val="400"/>
              </a:spcBef>
              <a:spcAft>
                <a:spcPts val="0"/>
              </a:spcAft>
              <a:buClr>
                <a:srgbClr val="92CCDC"/>
              </a:buClr>
              <a:buSzPts val="2000"/>
              <a:buNone/>
            </a:pPr>
            <a:r>
              <a:rPr lang="en-US" sz="2000" dirty="0">
                <a:solidFill>
                  <a:srgbClr val="92CCDC"/>
                </a:solidFill>
              </a:rPr>
              <a:t>		sli@bryant.edu</a:t>
            </a:r>
          </a:p>
          <a:p>
            <a:pPr marL="0" lvl="0" indent="0" algn="l" rtl="0">
              <a:spcBef>
                <a:spcPts val="400"/>
              </a:spcBef>
              <a:spcAft>
                <a:spcPts val="0"/>
              </a:spcAft>
              <a:buClr>
                <a:srgbClr val="92CCDC"/>
              </a:buClr>
              <a:buSzPts val="2000"/>
              <a:buNone/>
            </a:pPr>
            <a:r>
              <a:rPr lang="en-US" sz="2000" dirty="0">
                <a:solidFill>
                  <a:srgbClr val="92CCDC"/>
                </a:solidFill>
              </a:rPr>
              <a:t>Project Owner: 	DR. GAURAV KHANNA, University of 		Rhode Island gkhanna@uri.edu</a:t>
            </a:r>
            <a:endParaRPr sz="1600" dirty="0">
              <a:solidFill>
                <a:srgbClr val="92CCDC"/>
              </a:solidFill>
            </a:endParaRPr>
          </a:p>
          <a:p>
            <a:pPr marL="0" lvl="0" indent="0" algn="l" rtl="0">
              <a:spcBef>
                <a:spcPts val="320"/>
              </a:spcBef>
              <a:spcAft>
                <a:spcPts val="0"/>
              </a:spcAft>
              <a:buClr>
                <a:srgbClr val="92CCDC"/>
              </a:buClr>
              <a:buSzPts val="1600"/>
              <a:buNone/>
            </a:pPr>
            <a:r>
              <a:rPr lang="en-US" sz="1600" dirty="0">
                <a:solidFill>
                  <a:srgbClr val="92CCDC"/>
                </a:solidFill>
              </a:rPr>
              <a:t>11/09/2022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C155-7FAB-6773-5A90-2230E13BCF08}"/>
              </a:ext>
            </a:extLst>
          </p:cNvPr>
          <p:cNvSpPr>
            <a:spLocks noGrp="1"/>
          </p:cNvSpPr>
          <p:nvPr>
            <p:ph type="ctrTitle"/>
          </p:nvPr>
        </p:nvSpPr>
        <p:spPr/>
        <p:txBody>
          <a:bodyPr/>
          <a:lstStyle/>
          <a:p>
            <a:r>
              <a:rPr lang="en-US" sz="8800" dirty="0"/>
              <a:t>Questions?</a:t>
            </a:r>
          </a:p>
        </p:txBody>
      </p:sp>
    </p:spTree>
    <p:extLst>
      <p:ext uri="{BB962C8B-B14F-4D97-AF65-F5344CB8AC3E}">
        <p14:creationId xmlns:p14="http://schemas.microsoft.com/office/powerpoint/2010/main" val="378051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A2CC-1212-C5F8-F6AC-BE69C682A575}"/>
              </a:ext>
            </a:extLst>
          </p:cNvPr>
          <p:cNvSpPr>
            <a:spLocks noGrp="1"/>
          </p:cNvSpPr>
          <p:nvPr>
            <p:ph type="title"/>
          </p:nvPr>
        </p:nvSpPr>
        <p:spPr/>
        <p:txBody>
          <a:bodyPr/>
          <a:lstStyle/>
          <a:p>
            <a:r>
              <a:rPr lang="en-US" dirty="0"/>
              <a:t>Understanding Covid-19 Pandemic through Social Media Discussion</a:t>
            </a:r>
          </a:p>
        </p:txBody>
      </p:sp>
      <p:sp>
        <p:nvSpPr>
          <p:cNvPr id="3" name="Text Placeholder 2">
            <a:extLst>
              <a:ext uri="{FF2B5EF4-FFF2-40B4-BE49-F238E27FC236}">
                <a16:creationId xmlns:a16="http://schemas.microsoft.com/office/drawing/2014/main" id="{2C83E425-2279-2395-378E-53B583E58541}"/>
              </a:ext>
            </a:extLst>
          </p:cNvPr>
          <p:cNvSpPr>
            <a:spLocks noGrp="1"/>
          </p:cNvSpPr>
          <p:nvPr>
            <p:ph type="body" idx="1"/>
          </p:nvPr>
        </p:nvSpPr>
        <p:spPr/>
        <p:txBody>
          <a:bodyPr/>
          <a:lstStyle/>
          <a:p>
            <a:r>
              <a:rPr lang="en-US" dirty="0"/>
              <a:t>Prior project done by Brenna </a:t>
            </a:r>
            <a:r>
              <a:rPr lang="en-US" dirty="0" err="1"/>
              <a:t>Rojek</a:t>
            </a:r>
            <a:endParaRPr lang="en-US" dirty="0"/>
          </a:p>
          <a:p>
            <a:r>
              <a:rPr lang="en-US" dirty="0"/>
              <a:t>Study based on 1.2 billion COVID-19 Tweets collected since March 2020</a:t>
            </a:r>
          </a:p>
          <a:p>
            <a:r>
              <a:rPr lang="en-US" dirty="0"/>
              <a:t>Using the </a:t>
            </a:r>
            <a:r>
              <a:rPr lang="en-US" dirty="0" err="1"/>
              <a:t>Huggingface</a:t>
            </a:r>
            <a:r>
              <a:rPr lang="en-US" dirty="0"/>
              <a:t> </a:t>
            </a:r>
            <a:r>
              <a:rPr lang="en-US" dirty="0" err="1"/>
              <a:t>Carddiff</a:t>
            </a:r>
            <a:r>
              <a:rPr lang="en-US" dirty="0"/>
              <a:t> NLP emotion model to extract emotion, anger and sadness were found to be dominant. </a:t>
            </a:r>
          </a:p>
          <a:p>
            <a:r>
              <a:rPr lang="en-US" dirty="0"/>
              <a:t>Since August 2021, anger has risen towards the discussion of the COVID-19 vaccine</a:t>
            </a:r>
          </a:p>
        </p:txBody>
      </p:sp>
    </p:spTree>
    <p:extLst>
      <p:ext uri="{BB962C8B-B14F-4D97-AF65-F5344CB8AC3E}">
        <p14:creationId xmlns:p14="http://schemas.microsoft.com/office/powerpoint/2010/main" val="112898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FFD9-8A38-3616-029C-A0EB7A00BCB7}"/>
              </a:ext>
            </a:extLst>
          </p:cNvPr>
          <p:cNvSpPr>
            <a:spLocks noGrp="1"/>
          </p:cNvSpPr>
          <p:nvPr>
            <p:ph type="title"/>
          </p:nvPr>
        </p:nvSpPr>
        <p:spPr/>
        <p:txBody>
          <a:bodyPr/>
          <a:lstStyle/>
          <a:p>
            <a:r>
              <a:rPr lang="en-US" dirty="0"/>
              <a:t>Previous Research</a:t>
            </a:r>
          </a:p>
        </p:txBody>
      </p:sp>
      <p:sp>
        <p:nvSpPr>
          <p:cNvPr id="3" name="Text Placeholder 2">
            <a:extLst>
              <a:ext uri="{FF2B5EF4-FFF2-40B4-BE49-F238E27FC236}">
                <a16:creationId xmlns:a16="http://schemas.microsoft.com/office/drawing/2014/main" id="{9C42017E-92D5-9D27-7E27-B8AB074F7021}"/>
              </a:ext>
            </a:extLst>
          </p:cNvPr>
          <p:cNvSpPr>
            <a:spLocks noGrp="1"/>
          </p:cNvSpPr>
          <p:nvPr>
            <p:ph type="body" idx="1"/>
          </p:nvPr>
        </p:nvSpPr>
        <p:spPr>
          <a:xfrm>
            <a:off x="457200" y="1249327"/>
            <a:ext cx="8229600" cy="3962400"/>
          </a:xfrm>
        </p:spPr>
        <p:txBody>
          <a:bodyPr/>
          <a:lstStyle/>
          <a:p>
            <a:r>
              <a:rPr lang="en-US" i="1" dirty="0"/>
              <a:t>Cross-Country Analysis of the Psychological Impact of the COVID-19 Pandemic Through Social Media</a:t>
            </a:r>
          </a:p>
          <a:p>
            <a:r>
              <a:rPr lang="en-US" dirty="0"/>
              <a:t>Twitter study done for understanding the effects of the COVID-19 pandemic on the mental health of the general public.</a:t>
            </a:r>
          </a:p>
          <a:p>
            <a:r>
              <a:rPr lang="en-US" dirty="0"/>
              <a:t>Text analysis and retweet networks among methods used</a:t>
            </a:r>
          </a:p>
          <a:p>
            <a:r>
              <a:rPr lang="en-US" dirty="0"/>
              <a:t>Significant impact in India and</a:t>
            </a:r>
          </a:p>
          <a:p>
            <a:pPr marL="114300" indent="0">
              <a:buNone/>
            </a:pPr>
            <a:r>
              <a:rPr lang="en-US" dirty="0"/>
              <a:t>    United States could be seen</a:t>
            </a:r>
          </a:p>
        </p:txBody>
      </p:sp>
    </p:spTree>
    <p:extLst>
      <p:ext uri="{BB962C8B-B14F-4D97-AF65-F5344CB8AC3E}">
        <p14:creationId xmlns:p14="http://schemas.microsoft.com/office/powerpoint/2010/main" val="23311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stomShape 1"/>
          <p:cNvSpPr/>
          <p:nvPr/>
        </p:nvSpPr>
        <p:spPr>
          <a:xfrm>
            <a:off x="31800" y="84750"/>
            <a:ext cx="9080250" cy="847800"/>
          </a:xfrm>
          <a:prstGeom prst="roundRect">
            <a:avLst>
              <a:gd name="adj" fmla="val 16667"/>
            </a:avLst>
          </a:prstGeom>
          <a:solidFill>
            <a:schemeClr val="tx1"/>
          </a:solidFill>
          <a:ln w="9360">
            <a:solidFill>
              <a:srgbClr val="7D5FA0"/>
            </a:solidFill>
            <a:round/>
          </a:ln>
        </p:spPr>
        <p:txBody>
          <a:bodyPr lIns="102375" tIns="51225" rIns="102375" bIns="51225" anchor="ctr"/>
          <a:lstStyle/>
          <a:p>
            <a:pPr algn="ctr" defTabSz="95235">
              <a:buClrTx/>
            </a:pPr>
            <a:r>
              <a:rPr lang="en-US" sz="1250" b="1" kern="1200" dirty="0">
                <a:solidFill>
                  <a:prstClr val="white"/>
                </a:solidFill>
                <a:ea typeface="ＭＳ Ｐゴシック"/>
              </a:rPr>
              <a:t>ANALYZING THE PSYCHOLOGICAL IMPACT OF THE COVID-19 PANDEMIC THROUGH SOCIAL MEDIA</a:t>
            </a:r>
            <a:endParaRPr lang="en-US" sz="375" b="1" i="1" kern="1200" dirty="0">
              <a:solidFill>
                <a:prstClr val="white"/>
              </a:solidFill>
            </a:endParaRPr>
          </a:p>
          <a:p>
            <a:pPr algn="ctr" defTabSz="95235">
              <a:buClrTx/>
            </a:pPr>
            <a:r>
              <a:rPr lang="en-US" sz="625" kern="1200" dirty="0">
                <a:solidFill>
                  <a:prstClr val="white"/>
                </a:solidFill>
                <a:ea typeface="ＭＳ Ｐゴシック"/>
              </a:rPr>
              <a:t>Jason Michaud</a:t>
            </a:r>
            <a:endParaRPr sz="375" kern="1200" dirty="0">
              <a:solidFill>
                <a:prstClr val="white"/>
              </a:solidFill>
            </a:endParaRPr>
          </a:p>
          <a:p>
            <a:pPr algn="ctr" defTabSz="95235">
              <a:buClrTx/>
            </a:pPr>
            <a:r>
              <a:rPr lang="en-US" sz="625" kern="1200" dirty="0">
                <a:solidFill>
                  <a:prstClr val="white"/>
                </a:solidFill>
                <a:ea typeface="ＭＳ Ｐゴシック"/>
              </a:rPr>
              <a:t>Center for Health and Behavioral Sciences, Bryant University, Smithfield, RI;</a:t>
            </a:r>
            <a:endParaRPr sz="375" kern="1200" dirty="0">
              <a:solidFill>
                <a:prstClr val="white"/>
              </a:solidFill>
            </a:endParaRPr>
          </a:p>
        </p:txBody>
      </p:sp>
      <p:sp>
        <p:nvSpPr>
          <p:cNvPr id="37" name="CustomShape 2"/>
          <p:cNvSpPr/>
          <p:nvPr/>
        </p:nvSpPr>
        <p:spPr>
          <a:xfrm>
            <a:off x="133350" y="1028700"/>
            <a:ext cx="2857275" cy="348140"/>
          </a:xfrm>
          <a:prstGeom prst="roundRect">
            <a:avLst>
              <a:gd name="adj" fmla="val 16667"/>
            </a:avLst>
          </a:prstGeom>
          <a:solidFill>
            <a:srgbClr val="FFCC66"/>
          </a:solidFill>
          <a:ln>
            <a:noFill/>
          </a:ln>
        </p:spPr>
        <p:txBody>
          <a:bodyPr lIns="102375" tIns="51225" rIns="102375" bIns="51225" anchor="ctr"/>
          <a:lstStyle/>
          <a:p>
            <a:pPr algn="ctr" defTabSz="95235">
              <a:buClrTx/>
            </a:pPr>
            <a:r>
              <a:rPr lang="en-US" sz="833" b="1" kern="1200" dirty="0">
                <a:solidFill>
                  <a:prstClr val="black"/>
                </a:solidFill>
                <a:ea typeface="ＭＳ Ｐゴシック"/>
              </a:rPr>
              <a:t>Background and Basic Analysis of Tweets</a:t>
            </a:r>
            <a:endParaRPr sz="375" kern="1200" dirty="0">
              <a:solidFill>
                <a:prstClr val="black"/>
              </a:solidFill>
            </a:endParaRPr>
          </a:p>
        </p:txBody>
      </p:sp>
      <p:sp>
        <p:nvSpPr>
          <p:cNvPr id="38" name="CustomShape 3"/>
          <p:cNvSpPr/>
          <p:nvPr/>
        </p:nvSpPr>
        <p:spPr>
          <a:xfrm>
            <a:off x="6136095" y="1028700"/>
            <a:ext cx="2857275" cy="348346"/>
          </a:xfrm>
          <a:prstGeom prst="roundRect">
            <a:avLst>
              <a:gd name="adj" fmla="val 16667"/>
            </a:avLst>
          </a:prstGeom>
          <a:solidFill>
            <a:srgbClr val="FFCC66"/>
          </a:solidFill>
          <a:ln>
            <a:noFill/>
          </a:ln>
          <a:effectLst>
            <a:outerShdw blurRad="50800" dist="50800" dir="5400000" algn="ctr" rotWithShape="0">
              <a:srgbClr val="FFCC00"/>
            </a:outerShdw>
          </a:effectLst>
        </p:spPr>
        <p:txBody>
          <a:bodyPr lIns="102375" tIns="51225" rIns="102375" bIns="51225" anchor="ctr"/>
          <a:lstStyle/>
          <a:p>
            <a:pPr algn="ctr" defTabSz="95235">
              <a:buClrTx/>
            </a:pPr>
            <a:r>
              <a:rPr lang="en-US" sz="833" b="1" kern="1200" dirty="0">
                <a:solidFill>
                  <a:prstClr val="black"/>
                </a:solidFill>
                <a:ea typeface="ＭＳ Ｐゴシック"/>
              </a:rPr>
              <a:t>Analysis of Subtopics In Tweets</a:t>
            </a:r>
            <a:endParaRPr sz="375" kern="1200" dirty="0">
              <a:solidFill>
                <a:prstClr val="black"/>
              </a:solidFill>
            </a:endParaRPr>
          </a:p>
        </p:txBody>
      </p:sp>
      <p:sp>
        <p:nvSpPr>
          <p:cNvPr id="39" name="CustomShape 4"/>
          <p:cNvSpPr/>
          <p:nvPr/>
        </p:nvSpPr>
        <p:spPr>
          <a:xfrm>
            <a:off x="152496" y="1410375"/>
            <a:ext cx="2857275" cy="1653500"/>
          </a:xfrm>
          <a:prstGeom prst="rect">
            <a:avLst/>
          </a:prstGeom>
          <a:noFill/>
          <a:ln>
            <a:noFill/>
          </a:ln>
        </p:spPr>
        <p:txBody>
          <a:bodyPr lIns="0" tIns="51225" rIns="0" bIns="51225"/>
          <a:lstStyle/>
          <a:p>
            <a:pPr marL="95235" indent="-95235" defTabSz="95235">
              <a:spcAft>
                <a:spcPts val="167"/>
              </a:spcAft>
              <a:buClrTx/>
              <a:buFont typeface="Arial" panose="020B0604020202020204" pitchFamily="34" charset="0"/>
              <a:buChar char="•"/>
            </a:pPr>
            <a:r>
              <a:rPr lang="en-US" sz="729"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COVID-19 has been a worldwide issue for almost two years, and unknown areas have led to a large psychological impact on the population of the world.  </a:t>
            </a:r>
          </a:p>
          <a:p>
            <a:pPr marL="95235" indent="-95235" defTabSz="95235">
              <a:spcAft>
                <a:spcPts val="167"/>
              </a:spcAft>
              <a:buClrTx/>
              <a:buFont typeface="Arial" panose="020B0604020202020204" pitchFamily="34" charset="0"/>
              <a:buChar char="•"/>
            </a:pPr>
            <a:r>
              <a:rPr lang="en-US" sz="729"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countries that were focused on in this project include India, Brazil, and The United States. These three countries are all in the top three for both COVID-19 cases and deaths.</a:t>
            </a:r>
          </a:p>
          <a:p>
            <a:pPr marL="95235" indent="-95235" defTabSz="95235">
              <a:spcAft>
                <a:spcPts val="167"/>
              </a:spcAft>
              <a:buClrTx/>
              <a:buFont typeface="Arial" panose="020B0604020202020204" pitchFamily="34" charset="0"/>
              <a:buChar char="•"/>
            </a:pPr>
            <a:r>
              <a:rPr lang="en-US" sz="729"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A dataset of over 1 billion Tweets was reduced to three smaller datasets for each country. Mental health keywords and user locations were used as filters. </a:t>
            </a:r>
          </a:p>
          <a:p>
            <a:pPr marL="95235" indent="-95235" defTabSz="95235">
              <a:spcAft>
                <a:spcPts val="167"/>
              </a:spcAft>
              <a:buClrTx/>
              <a:buFont typeface="Arial" panose="020B0604020202020204" pitchFamily="34" charset="0"/>
              <a:buChar char="•"/>
            </a:pPr>
            <a:r>
              <a:rPr lang="en-US" sz="729"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United States contained 322,297 Tweets, Brazil contained 6,565 Tweets, and India contained 256,017 Tweets.</a:t>
            </a:r>
          </a:p>
          <a:p>
            <a:pPr marL="95235" indent="-95235" defTabSz="95235">
              <a:spcAft>
                <a:spcPts val="167"/>
              </a:spcAft>
              <a:buClrTx/>
              <a:buFont typeface="Arial" panose="020B0604020202020204" pitchFamily="34" charset="0"/>
              <a:buChar char="•"/>
            </a:pPr>
            <a:r>
              <a:rPr lang="en-US" sz="729"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Analysis was performed in Databricks on these Tweets to identify underlying topics, and influential users. Data was also visualized in this tool to obtain some overall insights.</a:t>
            </a:r>
          </a:p>
          <a:p>
            <a:pPr marL="95235" indent="-95235" defTabSz="95235">
              <a:spcAft>
                <a:spcPts val="167"/>
              </a:spcAft>
              <a:buClrTx/>
              <a:buFont typeface="Arial" panose="020B0604020202020204" pitchFamily="34" charset="0"/>
              <a:buChar char="•"/>
            </a:pPr>
            <a:r>
              <a:rPr lang="en-US" sz="729" kern="1200" dirty="0">
                <a:solidFill>
                  <a:prstClr val="black"/>
                </a:solidFill>
                <a:latin typeface="Arial" panose="020B0604020202020204" pitchFamily="34" charset="0"/>
                <a:ea typeface="Calibri" panose="020F0502020204030204" pitchFamily="34" charset="0"/>
                <a:cs typeface="Times New Roman" panose="02020603050405020304" pitchFamily="18" charset="0"/>
              </a:rPr>
              <a:t>Gephi was utilized to aid in this user analysis in terms of visualizing the user network. </a:t>
            </a:r>
            <a:endParaRPr lang="en-US" sz="729"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2"/>
          <p:cNvPicPr/>
          <p:nvPr/>
        </p:nvPicPr>
        <p:blipFill>
          <a:blip r:embed="rId2"/>
          <a:stretch>
            <a:fillRect/>
          </a:stretch>
        </p:blipFill>
        <p:spPr>
          <a:xfrm>
            <a:off x="64050" y="190613"/>
            <a:ext cx="630000" cy="640875"/>
          </a:xfrm>
          <a:prstGeom prst="rect">
            <a:avLst/>
          </a:prstGeom>
          <a:ln>
            <a:noFill/>
          </a:ln>
        </p:spPr>
      </p:pic>
      <p:sp>
        <p:nvSpPr>
          <p:cNvPr id="43" name="CustomShape 7"/>
          <p:cNvSpPr/>
          <p:nvPr/>
        </p:nvSpPr>
        <p:spPr>
          <a:xfrm>
            <a:off x="32400" y="-30075"/>
            <a:ext cx="63300" cy="63300"/>
          </a:xfrm>
          <a:prstGeom prst="rect">
            <a:avLst/>
          </a:prstGeom>
          <a:noFill/>
          <a:ln>
            <a:noFill/>
          </a:ln>
        </p:spPr>
      </p:sp>
      <p:sp>
        <p:nvSpPr>
          <p:cNvPr id="33" name="CustomShape 16"/>
          <p:cNvSpPr/>
          <p:nvPr/>
        </p:nvSpPr>
        <p:spPr>
          <a:xfrm>
            <a:off x="3147216" y="1028700"/>
            <a:ext cx="2857275" cy="348346"/>
          </a:xfrm>
          <a:prstGeom prst="roundRect">
            <a:avLst>
              <a:gd name="adj" fmla="val 16667"/>
            </a:avLst>
          </a:prstGeom>
          <a:solidFill>
            <a:srgbClr val="FFCC66"/>
          </a:solidFill>
          <a:ln>
            <a:noFill/>
          </a:ln>
        </p:spPr>
        <p:txBody>
          <a:bodyPr lIns="102375" tIns="51225" rIns="102375" bIns="51225" anchor="ctr"/>
          <a:lstStyle/>
          <a:p>
            <a:pPr algn="ctr" defTabSz="95235">
              <a:buClrTx/>
            </a:pPr>
            <a:r>
              <a:rPr lang="en-US" sz="833" b="1" kern="1200" dirty="0">
                <a:solidFill>
                  <a:prstClr val="black"/>
                </a:solidFill>
                <a:ea typeface="ＭＳ Ｐゴシック"/>
              </a:rPr>
              <a:t>Influential User Analysis</a:t>
            </a:r>
            <a:endParaRPr sz="375" kern="1200" dirty="0">
              <a:solidFill>
                <a:prstClr val="black"/>
              </a:solidFill>
            </a:endParaRPr>
          </a:p>
        </p:txBody>
      </p:sp>
      <p:sp>
        <p:nvSpPr>
          <p:cNvPr id="48" name="CustomShape 9"/>
          <p:cNvSpPr/>
          <p:nvPr/>
        </p:nvSpPr>
        <p:spPr>
          <a:xfrm>
            <a:off x="6184866" y="5621250"/>
            <a:ext cx="2761759" cy="327013"/>
          </a:xfrm>
          <a:prstGeom prst="rect">
            <a:avLst/>
          </a:prstGeom>
          <a:noFill/>
          <a:ln>
            <a:noFill/>
          </a:ln>
        </p:spPr>
        <p:txBody>
          <a:bodyPr lIns="24975" tIns="12525" rIns="24975" bIns="12525"/>
          <a:lstStyle/>
          <a:p>
            <a:pPr algn="just" defTabSz="95235">
              <a:buClrTx/>
            </a:pPr>
            <a:endParaRPr sz="583" kern="1200" dirty="0">
              <a:solidFill>
                <a:prstClr val="black"/>
              </a:solidFill>
            </a:endParaRPr>
          </a:p>
        </p:txBody>
      </p:sp>
      <p:sp>
        <p:nvSpPr>
          <p:cNvPr id="11" name="Rectangle 10">
            <a:extLst>
              <a:ext uri="{FF2B5EF4-FFF2-40B4-BE49-F238E27FC236}">
                <a16:creationId xmlns:a16="http://schemas.microsoft.com/office/drawing/2014/main" id="{5CFDA4BD-D3CF-4EB1-A679-9CC07D7CE0DE}"/>
              </a:ext>
            </a:extLst>
          </p:cNvPr>
          <p:cNvSpPr/>
          <p:nvPr/>
        </p:nvSpPr>
        <p:spPr>
          <a:xfrm>
            <a:off x="4527307" y="2770357"/>
            <a:ext cx="251068" cy="56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235">
              <a:buClrTx/>
            </a:pPr>
            <a:endParaRPr lang="en-US" sz="375" kern="1200">
              <a:solidFill>
                <a:prstClr val="white"/>
              </a:solidFill>
              <a:latin typeface="Arial"/>
            </a:endParaRPr>
          </a:p>
        </p:txBody>
      </p:sp>
      <p:sp>
        <p:nvSpPr>
          <p:cNvPr id="13" name="Rectangle 12">
            <a:extLst>
              <a:ext uri="{FF2B5EF4-FFF2-40B4-BE49-F238E27FC236}">
                <a16:creationId xmlns:a16="http://schemas.microsoft.com/office/drawing/2014/main" id="{C36CEA06-8406-4C4D-AFB1-AF173D14E919}"/>
              </a:ext>
            </a:extLst>
          </p:cNvPr>
          <p:cNvSpPr/>
          <p:nvPr/>
        </p:nvSpPr>
        <p:spPr>
          <a:xfrm>
            <a:off x="3219450" y="2054225"/>
            <a:ext cx="889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235">
              <a:buClrTx/>
            </a:pPr>
            <a:endParaRPr lang="en-US" sz="375" kern="1200">
              <a:solidFill>
                <a:prstClr val="white"/>
              </a:solidFill>
              <a:latin typeface="Arial"/>
            </a:endParaRPr>
          </a:p>
        </p:txBody>
      </p:sp>
      <p:pic>
        <p:nvPicPr>
          <p:cNvPr id="19" name="Picture 18" descr="Text, website&#10;&#10;Description automatically generated with medium confidence">
            <a:extLst>
              <a:ext uri="{FF2B5EF4-FFF2-40B4-BE49-F238E27FC236}">
                <a16:creationId xmlns:a16="http://schemas.microsoft.com/office/drawing/2014/main" id="{8E1D2AAE-A3CD-4546-A556-61617F777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154" y="4342003"/>
            <a:ext cx="1747224" cy="952500"/>
          </a:xfrm>
          <a:prstGeom prst="rect">
            <a:avLst/>
          </a:prstGeom>
        </p:spPr>
      </p:pic>
      <p:pic>
        <p:nvPicPr>
          <p:cNvPr id="23" name="Picture 22" descr="Text, website&#10;&#10;Description automatically generated">
            <a:extLst>
              <a:ext uri="{FF2B5EF4-FFF2-40B4-BE49-F238E27FC236}">
                <a16:creationId xmlns:a16="http://schemas.microsoft.com/office/drawing/2014/main" id="{D0C3F763-B897-416C-929B-AF73AACCE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96" y="5282512"/>
            <a:ext cx="1747224" cy="952500"/>
          </a:xfrm>
          <a:prstGeom prst="rect">
            <a:avLst/>
          </a:prstGeom>
        </p:spPr>
      </p:pic>
      <p:pic>
        <p:nvPicPr>
          <p:cNvPr id="26" name="Picture 25" descr="Text&#10;&#10;Description automatically generated">
            <a:extLst>
              <a:ext uri="{FF2B5EF4-FFF2-40B4-BE49-F238E27FC236}">
                <a16:creationId xmlns:a16="http://schemas.microsoft.com/office/drawing/2014/main" id="{AE1CBF44-F19E-4A29-8C58-C0DA2B582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 y="3389503"/>
            <a:ext cx="1747224" cy="952500"/>
          </a:xfrm>
          <a:prstGeom prst="rect">
            <a:avLst/>
          </a:prstGeom>
        </p:spPr>
      </p:pic>
      <p:sp>
        <p:nvSpPr>
          <p:cNvPr id="27" name="TextBox 26">
            <a:extLst>
              <a:ext uri="{FF2B5EF4-FFF2-40B4-BE49-F238E27FC236}">
                <a16:creationId xmlns:a16="http://schemas.microsoft.com/office/drawing/2014/main" id="{B8C2E8A9-979E-4BB8-8ED2-5AD1A7E49B34}"/>
              </a:ext>
            </a:extLst>
          </p:cNvPr>
          <p:cNvSpPr txBox="1"/>
          <p:nvPr/>
        </p:nvSpPr>
        <p:spPr>
          <a:xfrm>
            <a:off x="152496" y="6314715"/>
            <a:ext cx="2914071" cy="541174"/>
          </a:xfrm>
          <a:prstGeom prst="rect">
            <a:avLst/>
          </a:prstGeom>
          <a:noFill/>
        </p:spPr>
        <p:txBody>
          <a:bodyPr wrap="square" rtlCol="0">
            <a:spAutoFit/>
          </a:bodyPr>
          <a:lstStyle/>
          <a:p>
            <a:pPr defTabSz="95235">
              <a:buClrTx/>
            </a:pPr>
            <a:r>
              <a:rPr lang="en-US" sz="729" b="1" kern="1200" dirty="0">
                <a:solidFill>
                  <a:prstClr val="black"/>
                </a:solidFill>
              </a:rPr>
              <a:t>Figure 1</a:t>
            </a:r>
            <a:r>
              <a:rPr lang="en-US" sz="729" kern="1200" dirty="0">
                <a:solidFill>
                  <a:prstClr val="black"/>
                </a:solidFill>
              </a:rPr>
              <a:t> above shows three word clouds for each country’s dataset. A word cloud includes the words that show up with the highest frequency in all Tweets. With each dataset being about mental health, those keywords were removed. </a:t>
            </a:r>
            <a:endParaRPr lang="en-US" sz="729" b="1" kern="1200" dirty="0">
              <a:solidFill>
                <a:prstClr val="black"/>
              </a:solidFill>
            </a:endParaRPr>
          </a:p>
        </p:txBody>
      </p:sp>
      <p:pic>
        <p:nvPicPr>
          <p:cNvPr id="29" name="Picture 28" descr="Brazil User Network">
            <a:extLst>
              <a:ext uri="{FF2B5EF4-FFF2-40B4-BE49-F238E27FC236}">
                <a16:creationId xmlns:a16="http://schemas.microsoft.com/office/drawing/2014/main" id="{F28E82FC-AAA7-411D-AA52-75B65B6A2C48}"/>
              </a:ext>
            </a:extLst>
          </p:cNvPr>
          <p:cNvPicPr>
            <a:picLocks noChangeAspect="1"/>
          </p:cNvPicPr>
          <p:nvPr/>
        </p:nvPicPr>
        <p:blipFill>
          <a:blip r:embed="rId6"/>
          <a:stretch>
            <a:fillRect/>
          </a:stretch>
        </p:blipFill>
        <p:spPr>
          <a:xfrm>
            <a:off x="3025378" y="1888622"/>
            <a:ext cx="1398544" cy="1328617"/>
          </a:xfrm>
          <a:prstGeom prst="rect">
            <a:avLst/>
          </a:prstGeom>
        </p:spPr>
      </p:pic>
      <p:pic>
        <p:nvPicPr>
          <p:cNvPr id="32" name="Picture 31">
            <a:extLst>
              <a:ext uri="{FF2B5EF4-FFF2-40B4-BE49-F238E27FC236}">
                <a16:creationId xmlns:a16="http://schemas.microsoft.com/office/drawing/2014/main" id="{976A733A-AB4F-489C-B9FE-81A7C4978550}"/>
              </a:ext>
            </a:extLst>
          </p:cNvPr>
          <p:cNvPicPr>
            <a:picLocks noChangeAspect="1"/>
          </p:cNvPicPr>
          <p:nvPr/>
        </p:nvPicPr>
        <p:blipFill>
          <a:blip r:embed="rId7"/>
          <a:stretch>
            <a:fillRect/>
          </a:stretch>
        </p:blipFill>
        <p:spPr>
          <a:xfrm>
            <a:off x="4105047" y="1383951"/>
            <a:ext cx="1832974" cy="951553"/>
          </a:xfrm>
          <a:prstGeom prst="rect">
            <a:avLst/>
          </a:prstGeom>
        </p:spPr>
      </p:pic>
      <p:pic>
        <p:nvPicPr>
          <p:cNvPr id="44" name="Picture 43">
            <a:extLst>
              <a:ext uri="{FF2B5EF4-FFF2-40B4-BE49-F238E27FC236}">
                <a16:creationId xmlns:a16="http://schemas.microsoft.com/office/drawing/2014/main" id="{24574AC9-0F75-4003-BB17-1255F877104A}"/>
              </a:ext>
            </a:extLst>
          </p:cNvPr>
          <p:cNvPicPr>
            <a:picLocks noChangeAspect="1"/>
          </p:cNvPicPr>
          <p:nvPr/>
        </p:nvPicPr>
        <p:blipFill>
          <a:blip r:embed="rId8"/>
          <a:stretch>
            <a:fillRect/>
          </a:stretch>
        </p:blipFill>
        <p:spPr>
          <a:xfrm>
            <a:off x="3645233" y="3229367"/>
            <a:ext cx="2015216" cy="1125336"/>
          </a:xfrm>
          <a:prstGeom prst="rect">
            <a:avLst/>
          </a:prstGeom>
        </p:spPr>
      </p:pic>
      <p:sp>
        <p:nvSpPr>
          <p:cNvPr id="45" name="TextBox 44">
            <a:extLst>
              <a:ext uri="{FF2B5EF4-FFF2-40B4-BE49-F238E27FC236}">
                <a16:creationId xmlns:a16="http://schemas.microsoft.com/office/drawing/2014/main" id="{1BE65EAD-7FE5-4CA7-B639-9BFD313FACC7}"/>
              </a:ext>
            </a:extLst>
          </p:cNvPr>
          <p:cNvSpPr txBox="1"/>
          <p:nvPr/>
        </p:nvSpPr>
        <p:spPr>
          <a:xfrm>
            <a:off x="3308350" y="4354703"/>
            <a:ext cx="2710286" cy="2676374"/>
          </a:xfrm>
          <a:prstGeom prst="rect">
            <a:avLst/>
          </a:prstGeom>
          <a:noFill/>
        </p:spPr>
        <p:txBody>
          <a:bodyPr wrap="square" rtlCol="0">
            <a:spAutoFit/>
          </a:bodyPr>
          <a:lstStyle/>
          <a:p>
            <a:pPr defTabSz="95235">
              <a:buClrTx/>
            </a:pPr>
            <a:r>
              <a:rPr lang="en-US" sz="729" b="1" kern="1200" dirty="0">
                <a:solidFill>
                  <a:prstClr val="black"/>
                </a:solidFill>
              </a:rPr>
              <a:t>Figure 2 </a:t>
            </a:r>
            <a:r>
              <a:rPr lang="en-US" sz="729" kern="1200" dirty="0">
                <a:solidFill>
                  <a:prstClr val="black"/>
                </a:solidFill>
              </a:rPr>
              <a:t>above shows the three graph networks that were ran in Gephi for this project. Each one of these has influential users that are key to the spread of information. Modularity class is what determined the color, and this essentially divides the networks into clusters. </a:t>
            </a:r>
          </a:p>
          <a:p>
            <a:pPr defTabSz="95235">
              <a:buClrTx/>
            </a:pPr>
            <a:endParaRPr lang="en-US" sz="729" b="1" kern="1200" dirty="0">
              <a:solidFill>
                <a:prstClr val="black"/>
              </a:solidFill>
            </a:endParaRPr>
          </a:p>
          <a:p>
            <a:pPr defTabSz="95235">
              <a:buClrTx/>
            </a:pPr>
            <a:r>
              <a:rPr lang="en-US" sz="729" i="1" kern="1200" dirty="0">
                <a:solidFill>
                  <a:prstClr val="black"/>
                </a:solidFill>
              </a:rPr>
              <a:t>Brazil-</a:t>
            </a:r>
            <a:r>
              <a:rPr lang="en-US" sz="729" kern="1200" dirty="0">
                <a:solidFill>
                  <a:prstClr val="black"/>
                </a:solidFill>
              </a:rPr>
              <a:t> The pink subnetwork in Brazil is headed by </a:t>
            </a:r>
            <a:r>
              <a:rPr lang="en-US" sz="729" b="1" kern="1200" dirty="0">
                <a:solidFill>
                  <a:prstClr val="black"/>
                </a:solidFill>
              </a:rPr>
              <a:t>@AmbassadorTai</a:t>
            </a:r>
            <a:r>
              <a:rPr lang="en-US" sz="729" kern="1200" dirty="0">
                <a:solidFill>
                  <a:prstClr val="black"/>
                </a:solidFill>
              </a:rPr>
              <a:t>. This is Katherine Tai, and she is a USA Trade representative. Her influence in this dataset comes from her making headlines in March for getting the intellectual property rules waived for the COVID-19 vaccine. </a:t>
            </a:r>
          </a:p>
          <a:p>
            <a:pPr defTabSz="95235">
              <a:buClrTx/>
            </a:pPr>
            <a:endParaRPr lang="en-US" sz="729" b="1" kern="1200" dirty="0">
              <a:solidFill>
                <a:prstClr val="black"/>
              </a:solidFill>
            </a:endParaRPr>
          </a:p>
          <a:p>
            <a:pPr defTabSz="95235">
              <a:buClrTx/>
            </a:pPr>
            <a:r>
              <a:rPr lang="en-US" sz="729" i="1" kern="1200" dirty="0">
                <a:solidFill>
                  <a:prstClr val="black"/>
                </a:solidFill>
              </a:rPr>
              <a:t>India</a:t>
            </a:r>
            <a:r>
              <a:rPr lang="en-US" sz="729" kern="1200" dirty="0">
                <a:solidFill>
                  <a:prstClr val="black"/>
                </a:solidFill>
              </a:rPr>
              <a:t>- For India, there are a few influential users. For the green subnetwork, that user is </a:t>
            </a:r>
            <a:r>
              <a:rPr lang="en-US" sz="729" b="1" kern="1200" dirty="0">
                <a:solidFill>
                  <a:prstClr val="black"/>
                </a:solidFill>
              </a:rPr>
              <a:t>@asadowaisi</a:t>
            </a:r>
            <a:r>
              <a:rPr lang="en-US" sz="729" kern="1200" dirty="0">
                <a:solidFill>
                  <a:prstClr val="black"/>
                </a:solidFill>
              </a:rPr>
              <a:t>. This is </a:t>
            </a:r>
            <a:r>
              <a:rPr lang="en-US" sz="729" kern="1200" dirty="0" err="1">
                <a:solidFill>
                  <a:prstClr val="black"/>
                </a:solidFill>
              </a:rPr>
              <a:t>Asaduddin</a:t>
            </a:r>
            <a:r>
              <a:rPr lang="en-US" sz="729" kern="1200" dirty="0">
                <a:solidFill>
                  <a:prstClr val="black"/>
                </a:solidFill>
              </a:rPr>
              <a:t> Owaisi, and he is the president of AIMIM and a member of Parliament. His influence stems from many Tweeting at him about mental health. </a:t>
            </a:r>
          </a:p>
          <a:p>
            <a:pPr defTabSz="95235">
              <a:buClrTx/>
            </a:pPr>
            <a:endParaRPr lang="en-US" sz="729" kern="1200" dirty="0">
              <a:solidFill>
                <a:prstClr val="black"/>
              </a:solidFill>
            </a:endParaRPr>
          </a:p>
          <a:p>
            <a:pPr defTabSz="95235">
              <a:buClrTx/>
            </a:pPr>
            <a:r>
              <a:rPr lang="en-US" sz="729" i="1" kern="1200" dirty="0">
                <a:solidFill>
                  <a:prstClr val="black"/>
                </a:solidFill>
              </a:rPr>
              <a:t>United States</a:t>
            </a:r>
            <a:r>
              <a:rPr lang="en-US" sz="729" kern="1200" dirty="0">
                <a:solidFill>
                  <a:prstClr val="black"/>
                </a:solidFill>
              </a:rPr>
              <a:t>- The pink subnetwork for The United States is headed by </a:t>
            </a:r>
            <a:r>
              <a:rPr lang="en-US" sz="729" b="1" kern="1200" dirty="0">
                <a:solidFill>
                  <a:prstClr val="black"/>
                </a:solidFill>
              </a:rPr>
              <a:t>@AmbassadorTai</a:t>
            </a:r>
            <a:r>
              <a:rPr lang="en-US" sz="729" kern="1200" dirty="0">
                <a:solidFill>
                  <a:prstClr val="black"/>
                </a:solidFill>
              </a:rPr>
              <a:t> like that of the Brazil Network. Again, she showed up for her part in waiving the intellectual property rules of the COVID-19 vaccine.</a:t>
            </a:r>
            <a:endParaRPr lang="en-US" sz="729" i="1" kern="1200" dirty="0">
              <a:solidFill>
                <a:prstClr val="black"/>
              </a:solidFill>
            </a:endParaRPr>
          </a:p>
          <a:p>
            <a:pPr defTabSz="95235">
              <a:buClrTx/>
            </a:pPr>
            <a:endParaRPr lang="en-US" sz="750" kern="1200" dirty="0">
              <a:solidFill>
                <a:prstClr val="black"/>
              </a:solidFill>
            </a:endParaRPr>
          </a:p>
        </p:txBody>
      </p:sp>
      <p:pic>
        <p:nvPicPr>
          <p:cNvPr id="24" name="Picture 23">
            <a:extLst>
              <a:ext uri="{FF2B5EF4-FFF2-40B4-BE49-F238E27FC236}">
                <a16:creationId xmlns:a16="http://schemas.microsoft.com/office/drawing/2014/main" id="{2D91BB83-2984-4A6C-A5BE-031FFE30E6C6}"/>
              </a:ext>
            </a:extLst>
          </p:cNvPr>
          <p:cNvPicPr>
            <a:picLocks noChangeAspect="1"/>
          </p:cNvPicPr>
          <p:nvPr/>
        </p:nvPicPr>
        <p:blipFill>
          <a:blip r:embed="rId9"/>
          <a:stretch>
            <a:fillRect/>
          </a:stretch>
        </p:blipFill>
        <p:spPr>
          <a:xfrm>
            <a:off x="6158161" y="1376840"/>
            <a:ext cx="2858014" cy="1828938"/>
          </a:xfrm>
          <a:prstGeom prst="rect">
            <a:avLst/>
          </a:prstGeom>
        </p:spPr>
      </p:pic>
      <p:sp>
        <p:nvSpPr>
          <p:cNvPr id="2" name="TextBox 1">
            <a:extLst>
              <a:ext uri="{FF2B5EF4-FFF2-40B4-BE49-F238E27FC236}">
                <a16:creationId xmlns:a16="http://schemas.microsoft.com/office/drawing/2014/main" id="{769DD96A-AD56-42C0-8FDE-C4CE5166E95D}"/>
              </a:ext>
            </a:extLst>
          </p:cNvPr>
          <p:cNvSpPr txBox="1"/>
          <p:nvPr/>
        </p:nvSpPr>
        <p:spPr>
          <a:xfrm>
            <a:off x="6184866" y="3229368"/>
            <a:ext cx="2808505" cy="207749"/>
          </a:xfrm>
          <a:prstGeom prst="rect">
            <a:avLst/>
          </a:prstGeom>
          <a:noFill/>
        </p:spPr>
        <p:txBody>
          <a:bodyPr wrap="square" rtlCol="0">
            <a:spAutoFit/>
          </a:bodyPr>
          <a:lstStyle/>
          <a:p>
            <a:pPr algn="ctr" defTabSz="95235">
              <a:buClrTx/>
            </a:pPr>
            <a:r>
              <a:rPr lang="en-US" sz="750" i="1" kern="1200" dirty="0">
                <a:solidFill>
                  <a:prstClr val="black"/>
                </a:solidFill>
              </a:rPr>
              <a:t>India Topic Modeling</a:t>
            </a:r>
          </a:p>
        </p:txBody>
      </p:sp>
      <p:graphicFrame>
        <p:nvGraphicFramePr>
          <p:cNvPr id="4" name="Table 4">
            <a:extLst>
              <a:ext uri="{FF2B5EF4-FFF2-40B4-BE49-F238E27FC236}">
                <a16:creationId xmlns:a16="http://schemas.microsoft.com/office/drawing/2014/main" id="{1E767753-7CB4-4B4D-8766-D814D50E26BF}"/>
              </a:ext>
            </a:extLst>
          </p:cNvPr>
          <p:cNvGraphicFramePr>
            <a:graphicFrameLocks noGrp="1"/>
          </p:cNvGraphicFramePr>
          <p:nvPr/>
        </p:nvGraphicFramePr>
        <p:xfrm>
          <a:off x="6158160" y="3703974"/>
          <a:ext cx="2927185" cy="2048958"/>
        </p:xfrm>
        <a:graphic>
          <a:graphicData uri="http://schemas.openxmlformats.org/drawingml/2006/table">
            <a:tbl>
              <a:tblPr firstRow="1" bandRow="1">
                <a:tableStyleId>{BC89EF96-8CEA-46FF-86C4-4CE0E7609802}</a:tableStyleId>
              </a:tblPr>
              <a:tblGrid>
                <a:gridCol w="707424">
                  <a:extLst>
                    <a:ext uri="{9D8B030D-6E8A-4147-A177-3AD203B41FA5}">
                      <a16:colId xmlns:a16="http://schemas.microsoft.com/office/drawing/2014/main" val="2410533852"/>
                    </a:ext>
                  </a:extLst>
                </a:gridCol>
                <a:gridCol w="788670">
                  <a:extLst>
                    <a:ext uri="{9D8B030D-6E8A-4147-A177-3AD203B41FA5}">
                      <a16:colId xmlns:a16="http://schemas.microsoft.com/office/drawing/2014/main" val="3228418867"/>
                    </a:ext>
                  </a:extLst>
                </a:gridCol>
                <a:gridCol w="1431091">
                  <a:extLst>
                    <a:ext uri="{9D8B030D-6E8A-4147-A177-3AD203B41FA5}">
                      <a16:colId xmlns:a16="http://schemas.microsoft.com/office/drawing/2014/main" val="1536457663"/>
                    </a:ext>
                  </a:extLst>
                </a:gridCol>
              </a:tblGrid>
              <a:tr h="175708">
                <a:tc>
                  <a:txBody>
                    <a:bodyPr/>
                    <a:lstStyle/>
                    <a:p>
                      <a:r>
                        <a:rPr lang="en-US" sz="800" dirty="0">
                          <a:latin typeface="+mj-lt"/>
                        </a:rPr>
                        <a:t>Country</a:t>
                      </a:r>
                    </a:p>
                  </a:txBody>
                  <a:tcPr marL="19050" marR="19050" marT="9525" marB="9525"/>
                </a:tc>
                <a:tc>
                  <a:txBody>
                    <a:bodyPr/>
                    <a:lstStyle/>
                    <a:p>
                      <a:r>
                        <a:rPr lang="en-US" sz="800" dirty="0">
                          <a:latin typeface="+mj-lt"/>
                        </a:rPr>
                        <a:t>Topic</a:t>
                      </a:r>
                    </a:p>
                  </a:txBody>
                  <a:tcPr marL="19050" marR="19050" marT="9525" marB="9525"/>
                </a:tc>
                <a:tc>
                  <a:txBody>
                    <a:bodyPr/>
                    <a:lstStyle/>
                    <a:p>
                      <a:r>
                        <a:rPr lang="en-US" sz="800" dirty="0">
                          <a:latin typeface="+mj-lt"/>
                        </a:rPr>
                        <a:t>Key Aspects</a:t>
                      </a:r>
                    </a:p>
                  </a:txBody>
                  <a:tcPr marL="19050" marR="19050" marT="9525" marB="9525"/>
                </a:tc>
                <a:extLst>
                  <a:ext uri="{0D108BD9-81ED-4DB2-BD59-A6C34878D82A}">
                    <a16:rowId xmlns:a16="http://schemas.microsoft.com/office/drawing/2014/main" val="3758702732"/>
                  </a:ext>
                </a:extLst>
              </a:tr>
              <a:tr h="574675">
                <a:tc>
                  <a:txBody>
                    <a:bodyPr/>
                    <a:lstStyle/>
                    <a:p>
                      <a:r>
                        <a:rPr lang="en-US" sz="700" dirty="0">
                          <a:latin typeface="+mj-lt"/>
                        </a:rPr>
                        <a:t>India</a:t>
                      </a:r>
                    </a:p>
                  </a:txBody>
                  <a:tcPr marL="19050" marR="19050" marT="9525" marB="9525">
                    <a:solidFill>
                      <a:schemeClr val="accent6">
                        <a:lumMod val="75000"/>
                        <a:alpha val="20000"/>
                      </a:schemeClr>
                    </a:solidFill>
                  </a:tcPr>
                </a:tc>
                <a:tc>
                  <a:txBody>
                    <a:bodyPr/>
                    <a:lstStyle/>
                    <a:p>
                      <a:r>
                        <a:rPr lang="en-US" sz="700" dirty="0" err="1">
                          <a:latin typeface="+mj-lt"/>
                        </a:rPr>
                        <a:t>Asaduddin</a:t>
                      </a:r>
                      <a:r>
                        <a:rPr lang="en-US" sz="700" dirty="0">
                          <a:latin typeface="+mj-lt"/>
                        </a:rPr>
                        <a:t> Owaisi</a:t>
                      </a:r>
                    </a:p>
                  </a:txBody>
                  <a:tcPr marL="19050" marR="19050" marT="9525" marB="9525">
                    <a:solidFill>
                      <a:schemeClr val="bg1">
                        <a:alpha val="20000"/>
                      </a:schemeClr>
                    </a:solidFill>
                  </a:tcPr>
                </a:tc>
                <a:tc>
                  <a:txBody>
                    <a:bodyPr/>
                    <a:lstStyle/>
                    <a:p>
                      <a:r>
                        <a:rPr lang="en-US" sz="700" dirty="0">
                          <a:solidFill>
                            <a:schemeClr val="tx1"/>
                          </a:solidFill>
                          <a:latin typeface="+mn-lt"/>
                          <a:ea typeface="+mn-ea"/>
                          <a:cs typeface="+mn-cs"/>
                        </a:rPr>
                        <a:t>fight, pain, demise, regret, hospital, death, doctor, nurse, </a:t>
                      </a:r>
                      <a:r>
                        <a:rPr lang="en-US" sz="700" dirty="0">
                          <a:effectLst/>
                          <a:latin typeface="Arial" panose="020B0604020202020204" pitchFamily="34" charset="0"/>
                          <a:ea typeface="Arial" panose="020B0604020202020204" pitchFamily="34" charset="0"/>
                        </a:rPr>
                        <a:t>bad, hard, free, punish, arrest, shamelessness, distress, student, and crisis.</a:t>
                      </a:r>
                      <a:endParaRPr lang="en-US" sz="700" dirty="0">
                        <a:latin typeface="+mj-lt"/>
                      </a:endParaRPr>
                    </a:p>
                  </a:txBody>
                  <a:tcPr marL="19050" marR="19050" marT="9525" marB="9525">
                    <a:solidFill>
                      <a:srgbClr val="92D050">
                        <a:alpha val="20000"/>
                      </a:srgbClr>
                    </a:solidFill>
                  </a:tcPr>
                </a:tc>
                <a:extLst>
                  <a:ext uri="{0D108BD9-81ED-4DB2-BD59-A6C34878D82A}">
                    <a16:rowId xmlns:a16="http://schemas.microsoft.com/office/drawing/2014/main" val="3835580058"/>
                  </a:ext>
                </a:extLst>
              </a:tr>
              <a:tr h="241300">
                <a:tc>
                  <a:txBody>
                    <a:bodyPr/>
                    <a:lstStyle/>
                    <a:p>
                      <a:r>
                        <a:rPr lang="en-US" sz="700" dirty="0">
                          <a:latin typeface="+mj-lt"/>
                        </a:rPr>
                        <a:t>India</a:t>
                      </a:r>
                    </a:p>
                  </a:txBody>
                  <a:tcPr marL="19050" marR="19050" marT="9525" marB="9525">
                    <a:solidFill>
                      <a:schemeClr val="accent6">
                        <a:lumMod val="75000"/>
                        <a:alpha val="20000"/>
                      </a:schemeClr>
                    </a:solidFill>
                  </a:tcPr>
                </a:tc>
                <a:tc>
                  <a:txBody>
                    <a:bodyPr/>
                    <a:lstStyle/>
                    <a:p>
                      <a:r>
                        <a:rPr lang="en-US" sz="700" dirty="0">
                          <a:latin typeface="+mj-lt"/>
                        </a:rPr>
                        <a:t>Mental Health Coping</a:t>
                      </a:r>
                    </a:p>
                  </a:txBody>
                  <a:tcPr marL="19050" marR="19050" marT="9525" marB="9525">
                    <a:solidFill>
                      <a:schemeClr val="bg1">
                        <a:alpha val="20000"/>
                      </a:schemeClr>
                    </a:solidFill>
                  </a:tcPr>
                </a:tc>
                <a:tc>
                  <a:txBody>
                    <a:bodyPr/>
                    <a:lstStyle/>
                    <a:p>
                      <a:r>
                        <a:rPr lang="en-US" sz="700" dirty="0">
                          <a:latin typeface="+mj-lt"/>
                        </a:rPr>
                        <a:t>sadden, helpline, combat, yoga, church, orthodox, and deal</a:t>
                      </a:r>
                    </a:p>
                  </a:txBody>
                  <a:tcPr marL="19050" marR="19050" marT="9525" marB="9525">
                    <a:solidFill>
                      <a:srgbClr val="92D050">
                        <a:alpha val="20000"/>
                      </a:srgbClr>
                    </a:solidFill>
                  </a:tcPr>
                </a:tc>
                <a:extLst>
                  <a:ext uri="{0D108BD9-81ED-4DB2-BD59-A6C34878D82A}">
                    <a16:rowId xmlns:a16="http://schemas.microsoft.com/office/drawing/2014/main" val="1581071184"/>
                  </a:ext>
                </a:extLst>
              </a:tr>
              <a:tr h="352425">
                <a:tc>
                  <a:txBody>
                    <a:bodyPr/>
                    <a:lstStyle/>
                    <a:p>
                      <a:r>
                        <a:rPr lang="en-US" sz="700" dirty="0">
                          <a:latin typeface="+mj-lt"/>
                        </a:rPr>
                        <a:t>United States</a:t>
                      </a:r>
                    </a:p>
                  </a:txBody>
                  <a:tcPr marL="19050" marR="19050" marT="9525" marB="9525">
                    <a:solidFill>
                      <a:srgbClr val="FF0000">
                        <a:alpha val="20000"/>
                      </a:srgbClr>
                    </a:solidFill>
                  </a:tcPr>
                </a:tc>
                <a:tc>
                  <a:txBody>
                    <a:bodyPr/>
                    <a:lstStyle/>
                    <a:p>
                      <a:r>
                        <a:rPr lang="en-US" sz="700" dirty="0">
                          <a:latin typeface="+mj-lt"/>
                        </a:rPr>
                        <a:t>Effects of the Pandemic</a:t>
                      </a:r>
                    </a:p>
                  </a:txBody>
                  <a:tcPr marL="19050" marR="19050" marT="9525" marB="9525">
                    <a:solidFill>
                      <a:srgbClr val="0070C0">
                        <a:alpha val="20000"/>
                      </a:srgbClr>
                    </a:solidFill>
                  </a:tcPr>
                </a:tc>
                <a:tc>
                  <a:txBody>
                    <a:bodyPr/>
                    <a:lstStyle/>
                    <a:p>
                      <a:r>
                        <a:rPr lang="en-US" sz="700" dirty="0">
                          <a:effectLst/>
                          <a:latin typeface="Arial" panose="020B0604020202020204" pitchFamily="34" charset="0"/>
                          <a:ea typeface="Arial" panose="020B0604020202020204" pitchFamily="34" charset="0"/>
                        </a:rPr>
                        <a:t>death, family, sadness, pandemic, die, spread, heavy, and heart</a:t>
                      </a:r>
                      <a:endParaRPr lang="en-US" sz="700" dirty="0">
                        <a:latin typeface="+mj-lt"/>
                      </a:endParaRPr>
                    </a:p>
                  </a:txBody>
                  <a:tcPr marL="19050" marR="19050" marT="9525" marB="9525">
                    <a:solidFill>
                      <a:schemeClr val="bg1">
                        <a:alpha val="20000"/>
                      </a:schemeClr>
                    </a:solidFill>
                  </a:tcPr>
                </a:tc>
                <a:extLst>
                  <a:ext uri="{0D108BD9-81ED-4DB2-BD59-A6C34878D82A}">
                    <a16:rowId xmlns:a16="http://schemas.microsoft.com/office/drawing/2014/main" val="2737115001"/>
                  </a:ext>
                </a:extLst>
              </a:tr>
              <a:tr h="463550">
                <a:tc>
                  <a:txBody>
                    <a:bodyPr/>
                    <a:lstStyle/>
                    <a:p>
                      <a:r>
                        <a:rPr lang="en-US" sz="700" dirty="0">
                          <a:latin typeface="+mj-lt"/>
                        </a:rPr>
                        <a:t>United States</a:t>
                      </a:r>
                    </a:p>
                  </a:txBody>
                  <a:tcPr marL="19050" marR="19050" marT="9525" marB="9525">
                    <a:solidFill>
                      <a:srgbClr val="FF0000">
                        <a:alpha val="20000"/>
                      </a:srgbClr>
                    </a:solidFill>
                  </a:tcPr>
                </a:tc>
                <a:tc>
                  <a:txBody>
                    <a:bodyPr/>
                    <a:lstStyle/>
                    <a:p>
                      <a:r>
                        <a:rPr lang="en-US" sz="700" dirty="0">
                          <a:latin typeface="+mj-lt"/>
                        </a:rPr>
                        <a:t>Mental Health and Related Areas</a:t>
                      </a:r>
                    </a:p>
                  </a:txBody>
                  <a:tcPr marL="19050" marR="19050" marT="9525" marB="9525">
                    <a:solidFill>
                      <a:srgbClr val="0070C0">
                        <a:alpha val="20000"/>
                      </a:srgbClr>
                    </a:solidFill>
                  </a:tcPr>
                </a:tc>
                <a:tc>
                  <a:txBody>
                    <a:bodyPr/>
                    <a:lstStyle/>
                    <a:p>
                      <a:r>
                        <a:rPr lang="en-US" sz="700" dirty="0">
                          <a:effectLst/>
                          <a:latin typeface="Arial" panose="020B0604020202020204" pitchFamily="34" charset="0"/>
                          <a:ea typeface="Arial" panose="020B0604020202020204" pitchFamily="34" charset="0"/>
                        </a:rPr>
                        <a:t>abuse, addiction, symptom, dangerous, suicide, dead, die, brother, friend, pain, alcoholism, and distress</a:t>
                      </a:r>
                      <a:endParaRPr lang="en-US" sz="700" dirty="0">
                        <a:latin typeface="+mj-lt"/>
                      </a:endParaRPr>
                    </a:p>
                  </a:txBody>
                  <a:tcPr marL="19050" marR="19050" marT="9525" marB="9525">
                    <a:solidFill>
                      <a:schemeClr val="bg1">
                        <a:alpha val="20000"/>
                      </a:schemeClr>
                    </a:solidFill>
                  </a:tcPr>
                </a:tc>
                <a:extLst>
                  <a:ext uri="{0D108BD9-81ED-4DB2-BD59-A6C34878D82A}">
                    <a16:rowId xmlns:a16="http://schemas.microsoft.com/office/drawing/2014/main" val="3181546323"/>
                  </a:ext>
                </a:extLst>
              </a:tr>
              <a:tr h="241300">
                <a:tc>
                  <a:txBody>
                    <a:bodyPr/>
                    <a:lstStyle/>
                    <a:p>
                      <a:r>
                        <a:rPr lang="en-US" sz="700" dirty="0">
                          <a:latin typeface="+mj-lt"/>
                        </a:rPr>
                        <a:t>Brazil</a:t>
                      </a:r>
                    </a:p>
                  </a:txBody>
                  <a:tcPr marL="19050" marR="19050" marT="9525" marB="9525">
                    <a:solidFill>
                      <a:srgbClr val="00B050">
                        <a:alpha val="20000"/>
                      </a:srgbClr>
                    </a:solidFill>
                  </a:tcPr>
                </a:tc>
                <a:tc>
                  <a:txBody>
                    <a:bodyPr/>
                    <a:lstStyle/>
                    <a:p>
                      <a:r>
                        <a:rPr lang="en-US" sz="700" dirty="0">
                          <a:latin typeface="+mj-lt"/>
                        </a:rPr>
                        <a:t>Frustration</a:t>
                      </a:r>
                    </a:p>
                  </a:txBody>
                  <a:tcPr marL="19050" marR="19050" marT="9525" marB="9525">
                    <a:solidFill>
                      <a:srgbClr val="FFFF00">
                        <a:alpha val="20000"/>
                      </a:srgbClr>
                    </a:solidFill>
                  </a:tcPr>
                </a:tc>
                <a:tc>
                  <a:txBody>
                    <a:bodyPr/>
                    <a:lstStyle/>
                    <a:p>
                      <a:r>
                        <a:rPr lang="en-US" sz="700" dirty="0">
                          <a:effectLst/>
                          <a:latin typeface="Arial" panose="020B0604020202020204" pitchFamily="34" charset="0"/>
                        </a:rPr>
                        <a:t>crisis, help, medico, due, die, problem </a:t>
                      </a:r>
                      <a:endParaRPr lang="en-US" sz="700" dirty="0">
                        <a:latin typeface="+mj-lt"/>
                      </a:endParaRPr>
                    </a:p>
                  </a:txBody>
                  <a:tcPr marL="19050" marR="19050" marT="9525" marB="9525">
                    <a:solidFill>
                      <a:srgbClr val="0070C0">
                        <a:alpha val="20000"/>
                      </a:srgbClr>
                    </a:solidFill>
                  </a:tcPr>
                </a:tc>
                <a:extLst>
                  <a:ext uri="{0D108BD9-81ED-4DB2-BD59-A6C34878D82A}">
                    <a16:rowId xmlns:a16="http://schemas.microsoft.com/office/drawing/2014/main" val="1578651248"/>
                  </a:ext>
                </a:extLst>
              </a:tr>
            </a:tbl>
          </a:graphicData>
        </a:graphic>
      </p:graphicFrame>
      <p:sp>
        <p:nvSpPr>
          <p:cNvPr id="5" name="TextBox 4">
            <a:extLst>
              <a:ext uri="{FF2B5EF4-FFF2-40B4-BE49-F238E27FC236}">
                <a16:creationId xmlns:a16="http://schemas.microsoft.com/office/drawing/2014/main" id="{6369A4FD-AC48-46FF-869C-0189B6099635}"/>
              </a:ext>
            </a:extLst>
          </p:cNvPr>
          <p:cNvSpPr txBox="1"/>
          <p:nvPr/>
        </p:nvSpPr>
        <p:spPr>
          <a:xfrm>
            <a:off x="6158160" y="3493981"/>
            <a:ext cx="2927185" cy="214226"/>
          </a:xfrm>
          <a:prstGeom prst="rect">
            <a:avLst/>
          </a:prstGeom>
          <a:noFill/>
        </p:spPr>
        <p:txBody>
          <a:bodyPr wrap="square" rtlCol="0">
            <a:spAutoFit/>
          </a:bodyPr>
          <a:lstStyle/>
          <a:p>
            <a:pPr algn="ctr" defTabSz="95235">
              <a:buClrTx/>
            </a:pPr>
            <a:r>
              <a:rPr lang="en-US" sz="792" b="1" u="sng" kern="1200" dirty="0">
                <a:solidFill>
                  <a:prstClr val="black"/>
                </a:solidFill>
              </a:rPr>
              <a:t>Important Topics Table</a:t>
            </a:r>
          </a:p>
        </p:txBody>
      </p:sp>
      <p:sp>
        <p:nvSpPr>
          <p:cNvPr id="28" name="TextBox 27">
            <a:extLst>
              <a:ext uri="{FF2B5EF4-FFF2-40B4-BE49-F238E27FC236}">
                <a16:creationId xmlns:a16="http://schemas.microsoft.com/office/drawing/2014/main" id="{95997631-D28A-42B9-BCE3-0989E6FA7C8B}"/>
              </a:ext>
            </a:extLst>
          </p:cNvPr>
          <p:cNvSpPr txBox="1"/>
          <p:nvPr/>
        </p:nvSpPr>
        <p:spPr>
          <a:xfrm>
            <a:off x="4322262" y="2366882"/>
            <a:ext cx="1398544" cy="207749"/>
          </a:xfrm>
          <a:prstGeom prst="rect">
            <a:avLst/>
          </a:prstGeom>
          <a:noFill/>
        </p:spPr>
        <p:txBody>
          <a:bodyPr wrap="square" rtlCol="0">
            <a:spAutoFit/>
          </a:bodyPr>
          <a:lstStyle/>
          <a:p>
            <a:pPr algn="ctr" defTabSz="95235">
              <a:buClrTx/>
            </a:pPr>
            <a:r>
              <a:rPr lang="en-US" sz="750" i="1" kern="1200" dirty="0">
                <a:solidFill>
                  <a:prstClr val="black"/>
                </a:solidFill>
              </a:rPr>
              <a:t>India Network</a:t>
            </a:r>
          </a:p>
        </p:txBody>
      </p:sp>
      <p:sp>
        <p:nvSpPr>
          <p:cNvPr id="31" name="TextBox 30">
            <a:extLst>
              <a:ext uri="{FF2B5EF4-FFF2-40B4-BE49-F238E27FC236}">
                <a16:creationId xmlns:a16="http://schemas.microsoft.com/office/drawing/2014/main" id="{4A993775-8DAE-420E-9AB4-C319960B0EBD}"/>
              </a:ext>
            </a:extLst>
          </p:cNvPr>
          <p:cNvSpPr txBox="1"/>
          <p:nvPr/>
        </p:nvSpPr>
        <p:spPr>
          <a:xfrm>
            <a:off x="3098317" y="3195923"/>
            <a:ext cx="1398544" cy="207749"/>
          </a:xfrm>
          <a:prstGeom prst="rect">
            <a:avLst/>
          </a:prstGeom>
          <a:noFill/>
        </p:spPr>
        <p:txBody>
          <a:bodyPr wrap="square" rtlCol="0">
            <a:spAutoFit/>
          </a:bodyPr>
          <a:lstStyle/>
          <a:p>
            <a:pPr algn="ctr" defTabSz="95235">
              <a:buClrTx/>
            </a:pPr>
            <a:r>
              <a:rPr lang="en-US" sz="750" i="1" kern="1200" dirty="0">
                <a:solidFill>
                  <a:prstClr val="black"/>
                </a:solidFill>
              </a:rPr>
              <a:t>Brazil Network</a:t>
            </a:r>
          </a:p>
        </p:txBody>
      </p:sp>
      <p:sp>
        <p:nvSpPr>
          <p:cNvPr id="40" name="TextBox 39">
            <a:extLst>
              <a:ext uri="{FF2B5EF4-FFF2-40B4-BE49-F238E27FC236}">
                <a16:creationId xmlns:a16="http://schemas.microsoft.com/office/drawing/2014/main" id="{3E9EF604-A8F2-42E8-A532-8EAB1733E219}"/>
              </a:ext>
            </a:extLst>
          </p:cNvPr>
          <p:cNvSpPr txBox="1"/>
          <p:nvPr/>
        </p:nvSpPr>
        <p:spPr>
          <a:xfrm>
            <a:off x="3964221" y="4190995"/>
            <a:ext cx="1398544" cy="207749"/>
          </a:xfrm>
          <a:prstGeom prst="rect">
            <a:avLst/>
          </a:prstGeom>
          <a:noFill/>
        </p:spPr>
        <p:txBody>
          <a:bodyPr wrap="square" rtlCol="0">
            <a:spAutoFit/>
          </a:bodyPr>
          <a:lstStyle/>
          <a:p>
            <a:pPr algn="ctr" defTabSz="95235">
              <a:buClrTx/>
            </a:pPr>
            <a:r>
              <a:rPr lang="en-US" sz="750" i="1" kern="1200" dirty="0">
                <a:solidFill>
                  <a:prstClr val="black"/>
                </a:solidFill>
              </a:rPr>
              <a:t>United States Network</a:t>
            </a:r>
          </a:p>
        </p:txBody>
      </p:sp>
      <p:sp>
        <p:nvSpPr>
          <p:cNvPr id="8" name="TextBox 7">
            <a:extLst>
              <a:ext uri="{FF2B5EF4-FFF2-40B4-BE49-F238E27FC236}">
                <a16:creationId xmlns:a16="http://schemas.microsoft.com/office/drawing/2014/main" id="{9AAD75C4-17C9-42F5-AEFC-DBE06CB4D179}"/>
              </a:ext>
            </a:extLst>
          </p:cNvPr>
          <p:cNvSpPr txBox="1"/>
          <p:nvPr/>
        </p:nvSpPr>
        <p:spPr>
          <a:xfrm>
            <a:off x="6136095" y="5948262"/>
            <a:ext cx="2949250" cy="881010"/>
          </a:xfrm>
          <a:prstGeom prst="rect">
            <a:avLst/>
          </a:prstGeom>
          <a:noFill/>
        </p:spPr>
        <p:txBody>
          <a:bodyPr wrap="square" rtlCol="0">
            <a:spAutoFit/>
          </a:bodyPr>
          <a:lstStyle/>
          <a:p>
            <a:pPr defTabSz="95235">
              <a:buClrTx/>
            </a:pPr>
            <a:r>
              <a:rPr lang="en-US" sz="729" kern="1200" dirty="0">
                <a:solidFill>
                  <a:prstClr val="black"/>
                </a:solidFill>
              </a:rPr>
              <a:t>Prior to running the LDA (</a:t>
            </a:r>
            <a:r>
              <a:rPr lang="en-US" sz="750" kern="1200" dirty="0">
                <a:solidFill>
                  <a:srgbClr val="202124"/>
                </a:solidFill>
                <a:latin typeface="Roboto" panose="02000000000000000000" pitchFamily="2" charset="0"/>
              </a:rPr>
              <a:t>latent Dirichlet allocation</a:t>
            </a:r>
            <a:r>
              <a:rPr lang="en-US" sz="729" kern="1200" dirty="0">
                <a:solidFill>
                  <a:prstClr val="black"/>
                </a:solidFill>
              </a:rPr>
              <a:t>) model shown above in </a:t>
            </a:r>
            <a:r>
              <a:rPr lang="en-US" sz="729" b="1" kern="1200" dirty="0">
                <a:solidFill>
                  <a:prstClr val="black"/>
                </a:solidFill>
              </a:rPr>
              <a:t>Figure 3</a:t>
            </a:r>
            <a:r>
              <a:rPr lang="en-US" sz="729" kern="1200" dirty="0">
                <a:solidFill>
                  <a:prstClr val="black"/>
                </a:solidFill>
              </a:rPr>
              <a:t>, the text from the Tweets was preprocessed. Stop words were removed and words were reverted to their stem. Initial keywords to filter the datasets and country names were also removed from the Tweets. Although </a:t>
            </a:r>
            <a:r>
              <a:rPr lang="en-US" sz="729" b="1" kern="1200" dirty="0">
                <a:solidFill>
                  <a:prstClr val="black"/>
                </a:solidFill>
              </a:rPr>
              <a:t>Figure 3 </a:t>
            </a:r>
            <a:r>
              <a:rPr lang="en-US" sz="729" kern="1200" dirty="0">
                <a:solidFill>
                  <a:prstClr val="black"/>
                </a:solidFill>
              </a:rPr>
              <a:t>only shows the topic modeling for India, this model was run for each country and the relevant topics can be found in </a:t>
            </a:r>
            <a:r>
              <a:rPr lang="en-US" sz="729" b="1" kern="1200" dirty="0">
                <a:solidFill>
                  <a:prstClr val="black"/>
                </a:solidFill>
              </a:rPr>
              <a:t>Table 1</a:t>
            </a:r>
            <a:r>
              <a:rPr lang="en-US" sz="729" kern="1200" dirty="0">
                <a:solidFill>
                  <a:prstClr val="black"/>
                </a:solidFill>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F0D4-D3E3-345E-1C2F-75B04B72179B}"/>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418E5BCA-CCF1-4858-7635-2CCF71BB7E06}"/>
              </a:ext>
            </a:extLst>
          </p:cNvPr>
          <p:cNvSpPr>
            <a:spLocks noGrp="1"/>
          </p:cNvSpPr>
          <p:nvPr>
            <p:ph type="body" idx="1"/>
          </p:nvPr>
        </p:nvSpPr>
        <p:spPr/>
        <p:txBody>
          <a:bodyPr/>
          <a:lstStyle/>
          <a:p>
            <a:r>
              <a:rPr lang="en-US" sz="2800" dirty="0"/>
              <a:t>Study based on over 1.5 billion COVID-19 Tweets collected since March 2020</a:t>
            </a:r>
          </a:p>
          <a:p>
            <a:r>
              <a:rPr lang="en-US" sz="2800" dirty="0"/>
              <a:t>Fake news is an area of interest with Twitter data, ML studies exist in this domain. </a:t>
            </a:r>
          </a:p>
          <a:p>
            <a:r>
              <a:rPr lang="en-US" sz="2800" dirty="0"/>
              <a:t>Main goal is to predict fake news related to COVID-19 while also understanding how it spreads, what the topics are, and who is important</a:t>
            </a:r>
          </a:p>
          <a:p>
            <a:r>
              <a:rPr lang="en-US" sz="2800" dirty="0"/>
              <a:t>Analysis to be done in Databricks and models to be run in HPC environment</a:t>
            </a:r>
          </a:p>
        </p:txBody>
      </p:sp>
    </p:spTree>
    <p:extLst>
      <p:ext uri="{BB962C8B-B14F-4D97-AF65-F5344CB8AC3E}">
        <p14:creationId xmlns:p14="http://schemas.microsoft.com/office/powerpoint/2010/main" val="330322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1853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CDDD"/>
              </a:buClr>
              <a:buSzPts val="4400"/>
              <a:buFont typeface="Calibri"/>
              <a:buNone/>
            </a:pPr>
            <a:r>
              <a:rPr lang="en-US" sz="4400" dirty="0"/>
              <a:t>Detecting Covid-19 Misinformation on Social Media</a:t>
            </a:r>
            <a:endParaRPr dirty="0"/>
          </a:p>
        </p:txBody>
      </p:sp>
      <p:sp>
        <p:nvSpPr>
          <p:cNvPr id="104" name="Google Shape;104;p15"/>
          <p:cNvSpPr txBox="1">
            <a:spLocks noGrp="1"/>
          </p:cNvSpPr>
          <p:nvPr>
            <p:ph type="body" idx="1"/>
          </p:nvPr>
        </p:nvSpPr>
        <p:spPr>
          <a:xfrm>
            <a:off x="457200" y="1328338"/>
            <a:ext cx="8516679"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93CDDD"/>
              </a:buClr>
              <a:buSzPts val="4400"/>
              <a:buChar char="•"/>
            </a:pPr>
            <a:r>
              <a:rPr lang="en-US" sz="3600" dirty="0"/>
              <a:t>Goals</a:t>
            </a:r>
            <a:endParaRPr sz="2400" dirty="0">
              <a:solidFill>
                <a:srgbClr val="93CDDD"/>
              </a:solidFill>
              <a:latin typeface="Calibri"/>
              <a:ea typeface="Calibri"/>
              <a:cs typeface="Calibri"/>
              <a:sym typeface="Calibri"/>
            </a:endParaRPr>
          </a:p>
          <a:p>
            <a:pPr marL="742950" lvl="1" indent="-285750" algn="l" rtl="0">
              <a:lnSpc>
                <a:spcPct val="100000"/>
              </a:lnSpc>
              <a:spcBef>
                <a:spcPts val="800"/>
              </a:spcBef>
              <a:spcAft>
                <a:spcPts val="0"/>
              </a:spcAft>
              <a:buClr>
                <a:srgbClr val="93CDDD"/>
              </a:buClr>
              <a:buSzPts val="4000"/>
              <a:buChar char="–"/>
            </a:pPr>
            <a:r>
              <a:rPr lang="en-US" sz="3200" dirty="0"/>
              <a:t>Develop and validate a machine learning model to predict COVID-19 misinformation for the USA, India, and UK.</a:t>
            </a:r>
          </a:p>
          <a:p>
            <a:pPr marL="742950" lvl="1" indent="-285750" algn="l" rtl="0">
              <a:lnSpc>
                <a:spcPct val="100000"/>
              </a:lnSpc>
              <a:spcBef>
                <a:spcPts val="800"/>
              </a:spcBef>
              <a:spcAft>
                <a:spcPts val="0"/>
              </a:spcAft>
              <a:buClr>
                <a:srgbClr val="93CDDD"/>
              </a:buClr>
              <a:buSzPts val="4000"/>
              <a:buChar char="–"/>
            </a:pPr>
            <a:r>
              <a:rPr lang="en-US" sz="3200" dirty="0"/>
              <a:t>Uncover how COVID-19 misinformation spreads through social media, and who is spreading it.</a:t>
            </a:r>
          </a:p>
          <a:p>
            <a:pPr marL="742950" lvl="1" indent="-285750">
              <a:spcBef>
                <a:spcPts val="800"/>
              </a:spcBef>
              <a:buSzPts val="4000"/>
            </a:pPr>
            <a:r>
              <a:rPr lang="en-US" sz="3200" dirty="0"/>
              <a:t>Deepening understanding of text-based machine learning techniques </a:t>
            </a:r>
          </a:p>
          <a:p>
            <a:pPr marL="742950" lvl="1" indent="-285750" algn="l" rtl="0">
              <a:lnSpc>
                <a:spcPct val="100000"/>
              </a:lnSpc>
              <a:spcBef>
                <a:spcPts val="800"/>
              </a:spcBef>
              <a:spcAft>
                <a:spcPts val="0"/>
              </a:spcAft>
              <a:buClr>
                <a:srgbClr val="93CDDD"/>
              </a:buClr>
              <a:buSzPts val="4000"/>
              <a:buChar char="–"/>
            </a:pPr>
            <a:endParaRPr lang="en-US" sz="3200" dirty="0"/>
          </a:p>
          <a:p>
            <a:pPr marL="742950" lvl="1" indent="-285750" algn="l" rtl="0">
              <a:lnSpc>
                <a:spcPct val="100000"/>
              </a:lnSpc>
              <a:spcBef>
                <a:spcPts val="800"/>
              </a:spcBef>
              <a:spcAft>
                <a:spcPts val="0"/>
              </a:spcAft>
              <a:buClr>
                <a:srgbClr val="93CDDD"/>
              </a:buClr>
              <a:buSzPts val="4000"/>
              <a:buChar char="–"/>
            </a:pP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7200" y="1853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CDDD"/>
              </a:buClr>
              <a:buSzPts val="4400"/>
              <a:buFont typeface="Calibri"/>
              <a:buNone/>
            </a:pPr>
            <a:r>
              <a:rPr lang="en-US" sz="4400" dirty="0"/>
              <a:t>Detecting Covid-19 Misinformation on Social Media</a:t>
            </a:r>
            <a:endParaRPr dirty="0"/>
          </a:p>
        </p:txBody>
      </p:sp>
      <p:sp>
        <p:nvSpPr>
          <p:cNvPr id="110" name="Google Shape;110;p16"/>
          <p:cNvSpPr txBox="1">
            <a:spLocks noGrp="1"/>
          </p:cNvSpPr>
          <p:nvPr>
            <p:ph type="body" idx="1"/>
          </p:nvPr>
        </p:nvSpPr>
        <p:spPr>
          <a:xfrm>
            <a:off x="457200" y="1447800"/>
            <a:ext cx="82296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93CDDD"/>
              </a:buClr>
              <a:buSzPts val="4400"/>
              <a:buChar char="•"/>
            </a:pPr>
            <a:r>
              <a:rPr lang="en-US" sz="2800" dirty="0"/>
              <a:t>Timeframe</a:t>
            </a:r>
          </a:p>
          <a:p>
            <a:pPr marL="971550" lvl="1" indent="-514350">
              <a:spcBef>
                <a:spcPts val="0"/>
              </a:spcBef>
              <a:buSzPts val="4400"/>
              <a:buFont typeface="+mj-lt"/>
              <a:buAutoNum type="arabicPeriod"/>
            </a:pPr>
            <a:r>
              <a:rPr lang="en-US" sz="2400" dirty="0"/>
              <a:t>Initial Research</a:t>
            </a:r>
          </a:p>
          <a:p>
            <a:pPr marL="1428750" lvl="2" indent="-514350">
              <a:spcBef>
                <a:spcPts val="0"/>
              </a:spcBef>
              <a:buSzPts val="4400"/>
            </a:pPr>
            <a:r>
              <a:rPr lang="en-US" sz="2000" dirty="0"/>
              <a:t>Literature review and technology (NLP and ML)</a:t>
            </a:r>
          </a:p>
          <a:p>
            <a:pPr marL="1428750" lvl="2" indent="-514350">
              <a:spcBef>
                <a:spcPts val="0"/>
              </a:spcBef>
              <a:buSzPts val="4400"/>
            </a:pPr>
            <a:r>
              <a:rPr lang="en-US" sz="2000" dirty="0"/>
              <a:t>Start to learn HPC</a:t>
            </a:r>
          </a:p>
          <a:p>
            <a:pPr lvl="2" indent="-457200">
              <a:spcBef>
                <a:spcPts val="0"/>
              </a:spcBef>
              <a:buSzPts val="4400"/>
            </a:pPr>
            <a:r>
              <a:rPr lang="en-US" sz="2000">
                <a:solidFill>
                  <a:srgbClr val="93CDDD"/>
                </a:solidFill>
                <a:latin typeface="Calibri"/>
                <a:ea typeface="Calibri"/>
                <a:cs typeface="Calibri"/>
                <a:sym typeface="Calibri"/>
              </a:rPr>
              <a:t>November 2022</a:t>
            </a:r>
            <a:endParaRPr lang="en-US" sz="2000" dirty="0">
              <a:solidFill>
                <a:srgbClr val="93CDDD"/>
              </a:solidFill>
              <a:latin typeface="Calibri"/>
              <a:ea typeface="Calibri"/>
              <a:cs typeface="Calibri"/>
              <a:sym typeface="Calibri"/>
            </a:endParaRPr>
          </a:p>
          <a:p>
            <a:pPr marL="971550" lvl="1" indent="-514350">
              <a:spcBef>
                <a:spcPts val="0"/>
              </a:spcBef>
              <a:buSzPts val="4400"/>
              <a:buFont typeface="+mj-lt"/>
              <a:buAutoNum type="arabicPeriod"/>
            </a:pPr>
            <a:r>
              <a:rPr lang="en-US" sz="2400" dirty="0"/>
              <a:t>Dataset Creation</a:t>
            </a:r>
          </a:p>
          <a:p>
            <a:pPr marL="1428750" lvl="2" indent="-514350">
              <a:spcBef>
                <a:spcPts val="0"/>
              </a:spcBef>
              <a:buSzPts val="4400"/>
            </a:pPr>
            <a:r>
              <a:rPr lang="en-US" sz="2000" dirty="0">
                <a:solidFill>
                  <a:srgbClr val="93CDDD"/>
                </a:solidFill>
                <a:latin typeface="Calibri"/>
                <a:ea typeface="Calibri"/>
                <a:cs typeface="Calibri"/>
                <a:sym typeface="Calibri"/>
              </a:rPr>
              <a:t>December 2022</a:t>
            </a:r>
            <a:endParaRPr lang="en-US" sz="2000" dirty="0"/>
          </a:p>
          <a:p>
            <a:pPr marL="971550" lvl="1" indent="-514350">
              <a:spcBef>
                <a:spcPts val="0"/>
              </a:spcBef>
              <a:buSzPts val="4400"/>
              <a:buFont typeface="+mj-lt"/>
              <a:buAutoNum type="arabicPeriod"/>
            </a:pPr>
            <a:r>
              <a:rPr lang="en-US" sz="2400" dirty="0"/>
              <a:t>Analysis and Building models</a:t>
            </a:r>
          </a:p>
          <a:p>
            <a:pPr marL="1428750" lvl="2" indent="-514350">
              <a:spcBef>
                <a:spcPts val="0"/>
              </a:spcBef>
              <a:buSzPts val="4400"/>
            </a:pPr>
            <a:r>
              <a:rPr lang="en-US" sz="2000" dirty="0"/>
              <a:t>Continue to familiarize with HPC</a:t>
            </a:r>
          </a:p>
          <a:p>
            <a:pPr marL="1428750" lvl="2" indent="-514350">
              <a:spcBef>
                <a:spcPts val="0"/>
              </a:spcBef>
              <a:buSzPts val="4400"/>
            </a:pPr>
            <a:r>
              <a:rPr lang="en-US" sz="2000" dirty="0">
                <a:solidFill>
                  <a:srgbClr val="93CDDD"/>
                </a:solidFill>
                <a:latin typeface="Calibri"/>
                <a:ea typeface="Calibri"/>
                <a:cs typeface="Calibri"/>
                <a:sym typeface="Calibri"/>
              </a:rPr>
              <a:t>January 2023</a:t>
            </a:r>
          </a:p>
          <a:p>
            <a:pPr marL="971550" lvl="1" indent="-514350">
              <a:spcBef>
                <a:spcPts val="0"/>
              </a:spcBef>
              <a:buSzPts val="4400"/>
              <a:buFont typeface="+mj-lt"/>
              <a:buAutoNum type="arabicPeriod"/>
            </a:pPr>
            <a:r>
              <a:rPr lang="en-US" sz="2400" dirty="0"/>
              <a:t>Refining Models and Writing Paper</a:t>
            </a:r>
          </a:p>
          <a:p>
            <a:pPr marL="1428750" lvl="2" indent="-514350">
              <a:spcBef>
                <a:spcPts val="0"/>
              </a:spcBef>
              <a:buSzPts val="4400"/>
            </a:pPr>
            <a:r>
              <a:rPr lang="en-US" sz="2000" dirty="0"/>
              <a:t>February 2023</a:t>
            </a:r>
          </a:p>
          <a:p>
            <a:pPr marL="971550" lvl="1" indent="-514350">
              <a:spcBef>
                <a:spcPts val="0"/>
              </a:spcBef>
              <a:buSzPts val="4400"/>
              <a:buFont typeface="+mj-lt"/>
              <a:buAutoNum type="arabicPeriod"/>
            </a:pPr>
            <a:r>
              <a:rPr lang="en-US" sz="2400" dirty="0"/>
              <a:t>Present and Submit for Publication</a:t>
            </a:r>
          </a:p>
          <a:p>
            <a:pPr marL="1428750" lvl="2" indent="-514350">
              <a:spcBef>
                <a:spcPts val="0"/>
              </a:spcBef>
              <a:buSzPts val="4400"/>
            </a:pPr>
            <a:r>
              <a:rPr lang="en-US" sz="2000" dirty="0"/>
              <a:t>March 2023</a:t>
            </a:r>
          </a:p>
          <a:p>
            <a:pPr marL="457200" lvl="1" indent="0">
              <a:spcBef>
                <a:spcPts val="0"/>
              </a:spcBef>
              <a:buSzPts val="440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1853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CDDD"/>
              </a:buClr>
              <a:buSzPts val="4400"/>
              <a:buFont typeface="Calibri"/>
              <a:buNone/>
            </a:pPr>
            <a:r>
              <a:rPr lang="en-US" sz="4400" dirty="0"/>
              <a:t>Detecting Covid-19 Misinformation on Social Media</a:t>
            </a:r>
            <a:endParaRPr dirty="0"/>
          </a:p>
        </p:txBody>
      </p:sp>
      <p:sp>
        <p:nvSpPr>
          <p:cNvPr id="116" name="Google Shape;116;p17"/>
          <p:cNvSpPr txBox="1">
            <a:spLocks noGrp="1"/>
          </p:cNvSpPr>
          <p:nvPr>
            <p:ph type="body" idx="1"/>
          </p:nvPr>
        </p:nvSpPr>
        <p:spPr>
          <a:xfrm>
            <a:off x="457200" y="1600201"/>
            <a:ext cx="82296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93CDDD"/>
              </a:buClr>
              <a:buSzPts val="4400"/>
              <a:buChar char="•"/>
            </a:pPr>
            <a:r>
              <a:rPr lang="en-US" sz="3600" dirty="0"/>
              <a:t> What I hope to learn</a:t>
            </a:r>
          </a:p>
          <a:p>
            <a:pPr marL="742950" lvl="1" indent="-285750">
              <a:spcBef>
                <a:spcPts val="800"/>
              </a:spcBef>
              <a:buSzPts val="4000"/>
            </a:pPr>
            <a:r>
              <a:rPr lang="en-US" sz="3200" dirty="0"/>
              <a:t>How to appropriately use a high-performance cluster</a:t>
            </a:r>
            <a:endParaRPr lang="en-US" sz="2800" dirty="0"/>
          </a:p>
          <a:p>
            <a:pPr marL="742950" lvl="1" indent="-285750" algn="l" rtl="0">
              <a:lnSpc>
                <a:spcPct val="100000"/>
              </a:lnSpc>
              <a:spcBef>
                <a:spcPts val="800"/>
              </a:spcBef>
              <a:spcAft>
                <a:spcPts val="0"/>
              </a:spcAft>
              <a:buClr>
                <a:srgbClr val="93CDDD"/>
              </a:buClr>
              <a:buSzPts val="4000"/>
              <a:buChar char="–"/>
            </a:pPr>
            <a:r>
              <a:rPr lang="en-US" sz="3200" dirty="0"/>
              <a:t>New machine learning and NLP techniques</a:t>
            </a:r>
          </a:p>
          <a:p>
            <a:pPr marL="742950" lvl="1" indent="-285750">
              <a:spcBef>
                <a:spcPts val="800"/>
              </a:spcBef>
              <a:buSzPts val="4000"/>
            </a:pPr>
            <a:r>
              <a:rPr lang="en-US" sz="3200" dirty="0"/>
              <a:t>How COVID-19 Misinformation spreads on social media</a:t>
            </a:r>
          </a:p>
          <a:p>
            <a:pPr marL="457200" lvl="1" indent="0" algn="l" rtl="0">
              <a:lnSpc>
                <a:spcPct val="100000"/>
              </a:lnSpc>
              <a:spcBef>
                <a:spcPts val="800"/>
              </a:spcBef>
              <a:spcAft>
                <a:spcPts val="0"/>
              </a:spcAft>
              <a:buClr>
                <a:srgbClr val="93CDDD"/>
              </a:buClr>
              <a:buSzPts val="4000"/>
              <a:buNone/>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1853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CDDD"/>
              </a:buClr>
              <a:buSzPts val="4400"/>
              <a:buFont typeface="Calibri"/>
              <a:buNone/>
            </a:pPr>
            <a:r>
              <a:rPr lang="en-US" sz="4400" dirty="0"/>
              <a:t>Detecting Covid-19 Misinformation on Social Media</a:t>
            </a:r>
            <a:endParaRPr dirty="0"/>
          </a:p>
        </p:txBody>
      </p:sp>
      <p:sp>
        <p:nvSpPr>
          <p:cNvPr id="122" name="Google Shape;122;p18"/>
          <p:cNvSpPr txBox="1">
            <a:spLocks noGrp="1"/>
          </p:cNvSpPr>
          <p:nvPr>
            <p:ph type="body" idx="1"/>
          </p:nvPr>
        </p:nvSpPr>
        <p:spPr>
          <a:xfrm>
            <a:off x="457200" y="1600201"/>
            <a:ext cx="82296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93CDDD"/>
              </a:buClr>
              <a:buSzPts val="4400"/>
              <a:buChar char="•"/>
            </a:pPr>
            <a:r>
              <a:rPr lang="en-US" sz="3600" dirty="0">
                <a:latin typeface="Calibri"/>
                <a:ea typeface="Calibri"/>
                <a:cs typeface="Calibri"/>
                <a:sym typeface="Calibri"/>
              </a:rPr>
              <a:t>G</a:t>
            </a:r>
            <a:r>
              <a:rPr lang="en-US" sz="3600" dirty="0">
                <a:solidFill>
                  <a:srgbClr val="93CDDD"/>
                </a:solidFill>
                <a:latin typeface="Calibri"/>
                <a:ea typeface="Calibri"/>
                <a:cs typeface="Calibri"/>
                <a:sym typeface="Calibri"/>
              </a:rPr>
              <a:t>oals for Next </a:t>
            </a:r>
            <a:r>
              <a:rPr lang="en-US" sz="3600" dirty="0">
                <a:latin typeface="Calibri"/>
                <a:ea typeface="Calibri"/>
                <a:cs typeface="Calibri"/>
                <a:sym typeface="Calibri"/>
              </a:rPr>
              <a:t>M</a:t>
            </a:r>
            <a:r>
              <a:rPr lang="en-US" sz="3600" dirty="0">
                <a:solidFill>
                  <a:srgbClr val="93CDDD"/>
                </a:solidFill>
                <a:latin typeface="Calibri"/>
                <a:ea typeface="Calibri"/>
                <a:cs typeface="Calibri"/>
                <a:sym typeface="Calibri"/>
              </a:rPr>
              <a:t>onth</a:t>
            </a:r>
            <a:endParaRPr sz="3600" dirty="0"/>
          </a:p>
          <a:p>
            <a:pPr marL="742950" lvl="1" indent="-285750" algn="l" rtl="0">
              <a:lnSpc>
                <a:spcPct val="100000"/>
              </a:lnSpc>
              <a:spcBef>
                <a:spcPts val="800"/>
              </a:spcBef>
              <a:spcAft>
                <a:spcPts val="0"/>
              </a:spcAft>
              <a:buClr>
                <a:srgbClr val="93CDDD"/>
              </a:buClr>
              <a:buSzPts val="4000"/>
              <a:buChar char="–"/>
            </a:pPr>
            <a:r>
              <a:rPr lang="en-US" sz="3200" dirty="0"/>
              <a:t>Refining a dataset for the United States, India, and United Kingdom based on location keywords</a:t>
            </a:r>
          </a:p>
          <a:p>
            <a:pPr marL="742950" lvl="1" indent="-285750" algn="l" rtl="0">
              <a:lnSpc>
                <a:spcPct val="100000"/>
              </a:lnSpc>
              <a:spcBef>
                <a:spcPts val="800"/>
              </a:spcBef>
              <a:spcAft>
                <a:spcPts val="0"/>
              </a:spcAft>
              <a:buClr>
                <a:srgbClr val="93CDDD"/>
              </a:buClr>
              <a:buSzPts val="4000"/>
              <a:buChar char="–"/>
            </a:pPr>
            <a:r>
              <a:rPr lang="en-US" sz="3200" dirty="0"/>
              <a:t>Starting to analyze each dataset once filtered down in Databricks through various methods such as visualization and topic modeling</a:t>
            </a:r>
            <a:endParaRPr sz="3200" dirty="0"/>
          </a:p>
          <a:p>
            <a:pPr marL="342900" lvl="0" indent="-139700" algn="l" rtl="0">
              <a:spcBef>
                <a:spcPts val="640"/>
              </a:spcBef>
              <a:spcAft>
                <a:spcPts val="0"/>
              </a:spcAft>
              <a:buClr>
                <a:srgbClr val="93CDDD"/>
              </a:buClr>
              <a:buSzPts val="3200"/>
              <a:buNone/>
            </a:pPr>
            <a:endParaRPr dirty="0"/>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76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10671</TotalTime>
  <Words>1131</Words>
  <Application>Microsoft Office PowerPoint</Application>
  <PresentationFormat>On-screen Show (4:3)</PresentationFormat>
  <Paragraphs>110</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Roboto</vt:lpstr>
      <vt:lpstr>StarSymbol</vt:lpstr>
      <vt:lpstr>Office Theme</vt:lpstr>
      <vt:lpstr>1_Office Theme</vt:lpstr>
      <vt:lpstr>Detecting Covid-19 Misinformation on Social Media</vt:lpstr>
      <vt:lpstr>Understanding Covid-19 Pandemic through Social Media Discussion</vt:lpstr>
      <vt:lpstr>Previous Research</vt:lpstr>
      <vt:lpstr>PowerPoint Presentation</vt:lpstr>
      <vt:lpstr>Introduction</vt:lpstr>
      <vt:lpstr>Detecting Covid-19 Misinformation on Social Media</vt:lpstr>
      <vt:lpstr>Detecting Covid-19 Misinformation on Social Media</vt:lpstr>
      <vt:lpstr>Detecting Covid-19 Misinformation on Social Media</vt:lpstr>
      <vt:lpstr>Detecting Covid-19 Misinformation on Social Media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Covid-19 Misinformation on Social Media</dc:title>
  <cp:lastModifiedBy>Jason Michaud</cp:lastModifiedBy>
  <cp:revision>11</cp:revision>
  <dcterms:modified xsi:type="dcterms:W3CDTF">2023-04-13T15:01:18Z</dcterms:modified>
</cp:coreProperties>
</file>